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image/x-wmf" Extension="wmf"/>
  <Default ContentType="application/xml" Extension="xml"/>
  <Override ContentType="application/vnd.openxmlformats-officedocument.custom-properties+xml" PartName="/docProps/custom.xml"/>
  <Override ContentType="application/vnd.openxmlformats-officedocument.extended-properties+xml" PartName="/docProps/app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5" Target="ppt/presentation.xml" Type="http://schemas.openxmlformats.org/officeDocument/2006/relationships/officeDocument"/><Relationship Id="rId4" Target="docProps/custom.xml" Type="http://schemas.openxmlformats.org/officeDocument/2006/relationships/custom-properties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showSpecialPlsOnTitleSld="0" strictFirstAndLastChars="0">
  <p:sldMasterIdLst>
    <p:sldMasterId id="2147483661" r:id="rId5"/>
  </p:sldMasterIdLst>
  <p:notesMasterIdLst>
    <p:notesMasterId r:id="rId6"/>
  </p:notesMasterIdLst>
  <p:handoutMasterIdLst>
    <p:handoutMasterId r:id="rId7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9144000" cy="6858000" type="screen4x3"/>
  <p:notesSz cx="9236075" cy="6858000"/>
  <p:defaultTextStyle>
    <a:defPPr>
      <a:defRPr lang="en-US"/>
    </a:defPPr>
    <a:lvl1pPr algn="l" fontAlgn="base" rtl="0">
      <a:spcBef>
        <a:spcPct val="0"/>
      </a:spcBef>
      <a:spcAft>
        <a:spcPct val="0"/>
      </a:spcAft>
      <a:defRPr kern="1200" sz="2400">
        <a:solidFill>
          <a:schemeClr val="tx1"/>
        </a:solidFill>
        <a:latin charset="0" pitchFamily="18" typeface="Times New Roman"/>
        <a:ea typeface="+mn-ea"/>
        <a:cs typeface="+mn-cs"/>
      </a:defRPr>
    </a:lvl1pPr>
    <a:lvl2pPr algn="l" fontAlgn="base" marL="457200" rtl="0">
      <a:spcBef>
        <a:spcPct val="0"/>
      </a:spcBef>
      <a:spcAft>
        <a:spcPct val="0"/>
      </a:spcAft>
      <a:defRPr kern="1200" sz="2400">
        <a:solidFill>
          <a:schemeClr val="tx1"/>
        </a:solidFill>
        <a:latin charset="0" pitchFamily="18" typeface="Times New Roman"/>
        <a:ea typeface="+mn-ea"/>
        <a:cs typeface="+mn-cs"/>
      </a:defRPr>
    </a:lvl2pPr>
    <a:lvl3pPr algn="l" fontAlgn="base" marL="914400" rtl="0">
      <a:spcBef>
        <a:spcPct val="0"/>
      </a:spcBef>
      <a:spcAft>
        <a:spcPct val="0"/>
      </a:spcAft>
      <a:defRPr kern="1200" sz="2400">
        <a:solidFill>
          <a:schemeClr val="tx1"/>
        </a:solidFill>
        <a:latin charset="0" pitchFamily="18" typeface="Times New Roman"/>
        <a:ea typeface="+mn-ea"/>
        <a:cs typeface="+mn-cs"/>
      </a:defRPr>
    </a:lvl3pPr>
    <a:lvl4pPr algn="l" fontAlgn="base" marL="1371600" rtl="0">
      <a:spcBef>
        <a:spcPct val="0"/>
      </a:spcBef>
      <a:spcAft>
        <a:spcPct val="0"/>
      </a:spcAft>
      <a:defRPr kern="1200" sz="2400">
        <a:solidFill>
          <a:schemeClr val="tx1"/>
        </a:solidFill>
        <a:latin charset="0" pitchFamily="18" typeface="Times New Roman"/>
        <a:ea typeface="+mn-ea"/>
        <a:cs typeface="+mn-cs"/>
      </a:defRPr>
    </a:lvl4pPr>
    <a:lvl5pPr algn="l" fontAlgn="base" marL="1828800" rtl="0">
      <a:spcBef>
        <a:spcPct val="0"/>
      </a:spcBef>
      <a:spcAft>
        <a:spcPct val="0"/>
      </a:spcAft>
      <a:defRPr kern="1200" sz="2400">
        <a:solidFill>
          <a:schemeClr val="tx1"/>
        </a:solidFill>
        <a:latin charset="0" pitchFamily="18" typeface="Times New Roman"/>
        <a:ea typeface="+mn-ea"/>
        <a:cs typeface="+mn-cs"/>
      </a:defRPr>
    </a:lvl5pPr>
    <a:lvl6pPr algn="l" defTabSz="914400" eaLnBrk="1" hangingPunct="1" latinLnBrk="0" marL="2286000" rtl="0">
      <a:defRPr kern="1200" sz="2400">
        <a:solidFill>
          <a:schemeClr val="tx1"/>
        </a:solidFill>
        <a:latin charset="0" pitchFamily="18" typeface="Times New Roman"/>
        <a:ea typeface="+mn-ea"/>
        <a:cs typeface="+mn-cs"/>
      </a:defRPr>
    </a:lvl6pPr>
    <a:lvl7pPr algn="l" defTabSz="914400" eaLnBrk="1" hangingPunct="1" latinLnBrk="0" marL="2743200" rtl="0">
      <a:defRPr kern="1200" sz="2400">
        <a:solidFill>
          <a:schemeClr val="tx1"/>
        </a:solidFill>
        <a:latin charset="0" pitchFamily="18" typeface="Times New Roman"/>
        <a:ea typeface="+mn-ea"/>
        <a:cs typeface="+mn-cs"/>
      </a:defRPr>
    </a:lvl7pPr>
    <a:lvl8pPr algn="l" defTabSz="914400" eaLnBrk="1" hangingPunct="1" latinLnBrk="0" marL="3200400" rtl="0">
      <a:defRPr kern="1200" sz="2400">
        <a:solidFill>
          <a:schemeClr val="tx1"/>
        </a:solidFill>
        <a:latin charset="0" pitchFamily="18" typeface="Times New Roman"/>
        <a:ea typeface="+mn-ea"/>
        <a:cs typeface="+mn-cs"/>
      </a:defRPr>
    </a:lvl8pPr>
    <a:lvl9pPr algn="l" defTabSz="914400" eaLnBrk="1" hangingPunct="1" latinLnBrk="0" marL="3657600" rtl="0">
      <a:defRPr kern="1200" sz="2400">
        <a:solidFill>
          <a:schemeClr val="tx1"/>
        </a:solidFill>
        <a:latin charset="0" pitchFamily="18"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FF"/>
    <a:srgbClr val="003300"/>
    <a:srgbClr val="333300"/>
    <a:srgbClr val="339966"/>
    <a:srgbClr val="3333FF"/>
    <a:srgbClr val="FF0000"/>
    <a:srgbClr val="FC98B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autoAdjust="0" sz="14651"/>
    <p:restoredTop sz="90929"/>
  </p:normalViewPr>
  <p:slideViewPr>
    <p:cSldViewPr>
      <p:cViewPr varScale="1">
        <p:scale>
          <a:sx d="100" n="132"/>
          <a:sy d="100" n="132"/>
        </p:scale>
        <p:origin x="1074" y="132"/>
      </p:cViewPr>
      <p:guideLst>
        <p:guide orient="horz" pos="216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sorterViewPr>
    <p:cViewPr>
      <p:scale>
        <a:sx d="100" n="66"/>
        <a:sy d="100" n="66"/>
      </p:scale>
      <p:origin x="0" y="0"/>
    </p:cViewPr>
  </p:sorterViewPr>
  <p:gridSpacing cx="76200" cy="76200"/>
</p:viewPr>
</file>

<file path=ppt/_rels/presentation.xml.rels><?xml version="1.0" encoding="UTF-8" standalone="yes"?><Relationships xmlns="http://schemas.openxmlformats.org/package/2006/relationships"><Relationship Id="rId39" Target="slides/slide32.xml" Type="http://schemas.openxmlformats.org/officeDocument/2006/relationships/slide"/><Relationship Id="rId38" Target="slides/slide31.xml" Type="http://schemas.openxmlformats.org/officeDocument/2006/relationships/slide"/><Relationship Id="rId37" Target="slides/slide30.xml" Type="http://schemas.openxmlformats.org/officeDocument/2006/relationships/slide"/><Relationship Id="rId36" Target="slides/slide29.xml" Type="http://schemas.openxmlformats.org/officeDocument/2006/relationships/slide"/><Relationship Id="rId35" Target="slides/slide28.xml" Type="http://schemas.openxmlformats.org/officeDocument/2006/relationships/slide"/><Relationship Id="rId34" Target="slides/slide27.xml" Type="http://schemas.openxmlformats.org/officeDocument/2006/relationships/slide"/><Relationship Id="rId33" Target="slides/slide26.xml" Type="http://schemas.openxmlformats.org/officeDocument/2006/relationships/slide"/><Relationship Id="rId32" Target="slides/slide25.xml" Type="http://schemas.openxmlformats.org/officeDocument/2006/relationships/slide"/><Relationship Id="rId31" Target="slides/slide24.xml" Type="http://schemas.openxmlformats.org/officeDocument/2006/relationships/slide"/><Relationship Id="rId30" Target="slides/slide23.xml" Type="http://schemas.openxmlformats.org/officeDocument/2006/relationships/slide"/><Relationship Id="rId27" Target="slides/slide20.xml" Type="http://schemas.openxmlformats.org/officeDocument/2006/relationships/slide"/><Relationship Id="rId26" Target="slides/slide19.xml" Type="http://schemas.openxmlformats.org/officeDocument/2006/relationships/slide"/><Relationship Id="rId25" Target="slides/slide18.xml" Type="http://schemas.openxmlformats.org/officeDocument/2006/relationships/slide"/><Relationship Id="rId24" Target="slides/slide17.xml" Type="http://schemas.openxmlformats.org/officeDocument/2006/relationships/slide"/><Relationship Id="rId23" Target="slides/slide16.xml" Type="http://schemas.openxmlformats.org/officeDocument/2006/relationships/slide"/><Relationship Id="rId22" Target="slides/slide15.xml" Type="http://schemas.openxmlformats.org/officeDocument/2006/relationships/slide"/><Relationship Id="rId21" Target="slides/slide14.xml" Type="http://schemas.openxmlformats.org/officeDocument/2006/relationships/slide"/><Relationship Id="rId20" Target="slides/slide13.xml" Type="http://schemas.openxmlformats.org/officeDocument/2006/relationships/slide"/><Relationship Id="rId19" Target="slides/slide12.xml" Type="http://schemas.openxmlformats.org/officeDocument/2006/relationships/slide"/><Relationship Id="rId18" Target="slides/slide11.xml" Type="http://schemas.openxmlformats.org/officeDocument/2006/relationships/slide"/><Relationship Id="rId17" Target="slides/slide10.xml" Type="http://schemas.openxmlformats.org/officeDocument/2006/relationships/slide"/><Relationship Id="rId16" Target="slides/slide9.xml" Type="http://schemas.openxmlformats.org/officeDocument/2006/relationships/slide"/><Relationship Id="rId15" Target="slides/slide8.xml" Type="http://schemas.openxmlformats.org/officeDocument/2006/relationships/slide"/><Relationship Id="rId14" Target="slides/slide7.xml" Type="http://schemas.openxmlformats.org/officeDocument/2006/relationships/slide"/><Relationship Id="rId13" Target="slides/slide6.xml" Type="http://schemas.openxmlformats.org/officeDocument/2006/relationships/slide"/><Relationship Id="rId12" Target="slides/slide5.xml" Type="http://schemas.openxmlformats.org/officeDocument/2006/relationships/slide"/><Relationship Id="rId42" Target="slides/slide35.xml" Type="http://schemas.openxmlformats.org/officeDocument/2006/relationships/slide"/><Relationship Id="rId11" Target="slides/slide4.xml" Type="http://schemas.openxmlformats.org/officeDocument/2006/relationships/slide"/><Relationship Id="rId41" Target="slides/slide34.xml" Type="http://schemas.openxmlformats.org/officeDocument/2006/relationships/slide"/><Relationship Id="rId10" Target="slides/slide3.xml" Type="http://schemas.openxmlformats.org/officeDocument/2006/relationships/slide"/><Relationship Id="rId9" Target="slides/slide2.xml" Type="http://schemas.openxmlformats.org/officeDocument/2006/relationships/slide"/><Relationship Id="rId40" Target="slides/slide33.xml" Type="http://schemas.openxmlformats.org/officeDocument/2006/relationships/slide"/><Relationship Id="rId8" Target="slides/slide1.xml" Type="http://schemas.openxmlformats.org/officeDocument/2006/relationships/slide"/><Relationship Id="rId7" Target="handoutMasters/handoutMaster1.xml" Type="http://schemas.openxmlformats.org/officeDocument/2006/relationships/handoutMaster"/><Relationship Id="rId6" Target="notesMasters/notesMaster1.xml" Type="http://schemas.openxmlformats.org/officeDocument/2006/relationships/notes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9" Target="slides/slide22.xml" Type="http://schemas.openxmlformats.org/officeDocument/2006/relationships/slide"/><Relationship Id="rId2" Target="viewProps.xml" Type="http://schemas.openxmlformats.org/officeDocument/2006/relationships/viewProps"/><Relationship Id="rId28" Target="slides/slide21.xml" Type="http://schemas.openxmlformats.org/officeDocument/2006/relationships/slide"/><Relationship Id="rId1" Target="theme/theme2.xml" Type="http://schemas.openxmlformats.org/officeDocument/2006/relationships/theme"/></Relationships>
</file>

<file path=ppt/drawings/_rels/vmlDrawing1.vml.rels><?xml version="1.0" encoding="UTF-8" standalone="yes"?><Relationships xmlns="http://schemas.openxmlformats.org/package/2006/relationships"><Relationship Id="rId9" Target="../media/image41.wmf" Type="http://schemas.openxmlformats.org/officeDocument/2006/relationships/image"/><Relationship Id="rId8" Target="../media/image40.wmf" Type="http://schemas.openxmlformats.org/officeDocument/2006/relationships/image"/><Relationship Id="rId7" Target="../media/image40.wmf" Type="http://schemas.openxmlformats.org/officeDocument/2006/relationships/image"/><Relationship Id="rId6" Target="../media/image39.wmf" Type="http://schemas.openxmlformats.org/officeDocument/2006/relationships/image"/><Relationship Id="rId5" Target="../media/image38.wmf" Type="http://schemas.openxmlformats.org/officeDocument/2006/relationships/image"/><Relationship Id="rId4" Target="../media/image37.wmf" Type="http://schemas.openxmlformats.org/officeDocument/2006/relationships/image"/><Relationship Id="rId3" Target="../media/image36.wmf" Type="http://schemas.openxmlformats.org/officeDocument/2006/relationships/image"/><Relationship Id="rId2" Target="../media/image35.wmf" Type="http://schemas.openxmlformats.org/officeDocument/2006/relationships/image"/><Relationship Id="rId1" Target="../media/image34.wmf" Type="http://schemas.openxmlformats.org/officeDocument/2006/relationships/image"/></Relationships>
</file>

<file path=ppt/drawings/_rels/vmlDrawing2.vml.rels><?xml version="1.0" encoding="UTF-8" standalone="yes"?><Relationships xmlns="http://schemas.openxmlformats.org/package/2006/relationships"><Relationship Id="rId5" Target="../media/image60.wmf" Type="http://schemas.openxmlformats.org/officeDocument/2006/relationships/image"/><Relationship Id="rId4" Target="../media/image59.wmf" Type="http://schemas.openxmlformats.org/officeDocument/2006/relationships/image"/><Relationship Id="rId3" Target="../media/image58.wmf" Type="http://schemas.openxmlformats.org/officeDocument/2006/relationships/image"/><Relationship Id="rId2" Target="../media/image57.wmf" Type="http://schemas.openxmlformats.org/officeDocument/2006/relationships/image"/><Relationship Id="rId1" Target="../media/image56.wmf" Type="http://schemas.openxmlformats.org/officeDocument/2006/relationships/image"/></Relationships>
</file>

<file path=ppt/drawings/_rels/vmlDrawing3.vml.rels><?xml version="1.0" encoding="UTF-8" standalone="yes"?><Relationships xmlns="http://schemas.openxmlformats.org/package/2006/relationships"><Relationship Id="rId8" Target="../media/image73.wmf" Type="http://schemas.openxmlformats.org/officeDocument/2006/relationships/image"/><Relationship Id="rId7" Target="../media/image72.wmf" Type="http://schemas.openxmlformats.org/officeDocument/2006/relationships/image"/><Relationship Id="rId6" Target="../media/image71.wmf" Type="http://schemas.openxmlformats.org/officeDocument/2006/relationships/image"/><Relationship Id="rId5" Target="../media/image70.wmf" Type="http://schemas.openxmlformats.org/officeDocument/2006/relationships/image"/><Relationship Id="rId4" Target="../media/image69.wmf" Type="http://schemas.openxmlformats.org/officeDocument/2006/relationships/image"/><Relationship Id="rId3" Target="../media/image68.wmf" Type="http://schemas.openxmlformats.org/officeDocument/2006/relationships/image"/><Relationship Id="rId2" Target="../media/image67.wmf" Type="http://schemas.openxmlformats.org/officeDocument/2006/relationships/image"/><Relationship Id="rId1" Target="../media/image66.wmf" Type="http://schemas.openxmlformats.org/officeDocument/2006/relationships/image"/></Relationships>
</file>

<file path=ppt/handoutMasters/_rels/handout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50"/>
          <p:cNvSpPr>
            <a:spLocks noChangeArrowheads="1" noGrp="1"/>
          </p:cNvSpPr>
          <p:nvPr>
            <p:ph sz="quarter" type="hdr"/>
          </p:nvPr>
        </p:nvSpPr>
        <p:spPr>
          <a:xfrm>
            <a:off x="0" y="1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103" compatLnSpc="1" lIns="90207" numCol="1" rIns="90207" tIns="45103" vert="horz" wrap="square">
            <a:prstTxWarp prst="textNoShape">
              <a:avLst/>
            </a:prstTxWarp>
          </a:bodyPr>
          <a:lstStyle>
            <a:lvl1pPr defTabSz="9017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5299" name="Rectangle 2051"/>
          <p:cNvSpPr>
            <a:spLocks noChangeArrowheads="1" noGrp="1"/>
          </p:cNvSpPr>
          <p:nvPr>
            <p:ph idx="1" sz="quarter" type="dt"/>
          </p:nvPr>
        </p:nvSpPr>
        <p:spPr>
          <a:xfrm>
            <a:off x="5201636" y="1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103" compatLnSpc="1" lIns="90207" numCol="1" rIns="90207" tIns="45103" vert="horz" wrap="square">
            <a:prstTxWarp prst="textNoShape">
              <a:avLst/>
            </a:prstTxWarp>
          </a:bodyPr>
          <a:lstStyle>
            <a:lvl1pPr algn="r" defTabSz="9017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5300" name="Rectangle 2052"/>
          <p:cNvSpPr>
            <a:spLocks noChangeArrowheads="1" noGrp="1"/>
          </p:cNvSpPr>
          <p:nvPr>
            <p:ph idx="2" sz="quarter" type="ftr"/>
          </p:nvPr>
        </p:nvSpPr>
        <p:spPr>
          <a:xfrm>
            <a:off x="0" y="6534966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 bIns="45103" compatLnSpc="1" lIns="90207" numCol="1" rIns="90207" tIns="45103" vert="horz" wrap="square">
            <a:prstTxWarp prst="textNoShape">
              <a:avLst/>
            </a:prstTxWarp>
          </a:bodyPr>
          <a:lstStyle>
            <a:lvl1pPr defTabSz="9017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5301" name="Rectangle 2053"/>
          <p:cNvSpPr>
            <a:spLocks noChangeArrowheads="1" noGrp="1"/>
          </p:cNvSpPr>
          <p:nvPr>
            <p:ph idx="3" sz="quarter" type="sldNum"/>
          </p:nvPr>
        </p:nvSpPr>
        <p:spPr>
          <a:xfrm>
            <a:off x="5201636" y="6534966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 bIns="45103" compatLnSpc="1" lIns="90207" numCol="1" rIns="90207" tIns="45103" vert="horz" wrap="square">
            <a:prstTxWarp prst="textNoShape">
              <a:avLst/>
            </a:prstTxWarp>
          </a:bodyPr>
          <a:lstStyle>
            <a:lvl1pPr algn="r" defTabSz="901700" eaLnBrk="0" hangingPunct="0">
              <a:defRPr sz="1200"/>
            </a:lvl1pPr>
          </a:lstStyle>
          <a:p>
            <a:fld id="{BE52DCB2-4B70-46E5-B08E-C1C9E1D86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1239"/>
      </p:ext>
    </p:extLst>
  </p:cSld>
  <p:clrMap accent1="accent1" accent2="accent2" accent3="accent3" accent4="accent4" accent5="accent5" accent6="accent6" bg1="lt1" bg2="lt2" folHlink="folHlink" hlink="hlink" tx1="dk1" tx2="dk2"/>
</p:handoutMaster>
</file>

<file path=ppt/notesMasters/_rels/notesMaster1.xml.rels><?xml version="1.0" encoding="UTF-8" standalone="yes"?>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Grp="1"/>
          </p:cNvSpPr>
          <p:nvPr>
            <p:ph sz="quarter" type="hdr"/>
          </p:nvPr>
        </p:nvSpPr>
        <p:spPr>
          <a:xfrm>
            <a:off x="0" y="1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cap="sq" w="12700">
                <a:solidFill>
                  <a:schemeClr val="tx1"/>
                </a:solidFill>
                <a:miter lim="800000"/>
                <a:headEnd len="sm" type="none" w="sm"/>
                <a:tailEnd len="sm" type="none" w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103" compatLnSpc="1" lIns="90207" numCol="1" rIns="90207" tIns="45103" vert="horz" wrap="square">
            <a:prstTxWarp prst="textNoShape">
              <a:avLst/>
            </a:prstTxWarp>
          </a:bodyPr>
          <a:lstStyle>
            <a:lvl1pPr defTabSz="9017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ChangeArrowheads="1" noGrp="1"/>
          </p:cNvSpPr>
          <p:nvPr>
            <p:ph idx="1" type="dt"/>
          </p:nvPr>
        </p:nvSpPr>
        <p:spPr>
          <a:xfrm>
            <a:off x="5201636" y="1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cap="sq" w="12700">
                <a:solidFill>
                  <a:schemeClr val="tx1"/>
                </a:solidFill>
                <a:miter lim="800000"/>
                <a:headEnd len="sm" type="none" w="sm"/>
                <a:tailEnd len="sm" type="none" w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103" compatLnSpc="1" lIns="90207" numCol="1" rIns="90207" tIns="45103" vert="horz" wrap="square">
            <a:prstTxWarp prst="textNoShape">
              <a:avLst/>
            </a:prstTxWarp>
          </a:bodyPr>
          <a:lstStyle>
            <a:lvl1pPr algn="r" defTabSz="9017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ChangeArrowheads="1" noChangeAspect="1" noGrp="1" noRot="1" noTextEdit="1"/>
          </p:cNvSpPr>
          <p:nvPr>
            <p:ph idx="2" type="sldImg"/>
          </p:nvPr>
        </p:nvSpPr>
        <p:spPr>
          <a:xfrm>
            <a:off x="2898775" y="509588"/>
            <a:ext cx="3414713" cy="2560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ChangeArrowheads="1" noGrp="1"/>
          </p:cNvSpPr>
          <p:nvPr>
            <p:ph idx="3" sz="quarter" type="body"/>
          </p:nvPr>
        </p:nvSpPr>
        <p:spPr>
          <a:xfrm>
            <a:off x="1198916" y="3239778"/>
            <a:ext cx="6804416" cy="312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cap="sq" w="12700">
                <a:solidFill>
                  <a:schemeClr val="tx1"/>
                </a:solidFill>
                <a:miter lim="800000"/>
                <a:headEnd len="sm" type="none" w="sm"/>
                <a:tailEnd len="sm" type="none" w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103" compatLnSpc="1" lIns="90207" numCol="1" rIns="90207" tIns="45103" vert="horz" wrap="square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ChangeArrowheads="1" noGrp="1"/>
          </p:cNvSpPr>
          <p:nvPr>
            <p:ph idx="4" sz="quarter" type="ftr"/>
          </p:nvPr>
        </p:nvSpPr>
        <p:spPr>
          <a:xfrm>
            <a:off x="0" y="6534966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cap="sq" w="12700">
                <a:solidFill>
                  <a:schemeClr val="tx1"/>
                </a:solidFill>
                <a:miter lim="800000"/>
                <a:headEnd len="sm" type="none" w="sm"/>
                <a:tailEnd len="sm" type="none" w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 bIns="45103" compatLnSpc="1" lIns="90207" numCol="1" rIns="90207" tIns="45103" vert="horz" wrap="square">
            <a:prstTxWarp prst="textNoShape">
              <a:avLst/>
            </a:prstTxWarp>
          </a:bodyPr>
          <a:lstStyle>
            <a:lvl1pPr defTabSz="9017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ChangeArrowheads="1" noGrp="1"/>
          </p:cNvSpPr>
          <p:nvPr>
            <p:ph idx="5" sz="quarter" type="sldNum"/>
          </p:nvPr>
        </p:nvSpPr>
        <p:spPr>
          <a:xfrm>
            <a:off x="5201636" y="6534966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cap="sq" w="12700">
                <a:solidFill>
                  <a:schemeClr val="tx1"/>
                </a:solidFill>
                <a:miter lim="800000"/>
                <a:headEnd len="sm" type="none" w="sm"/>
                <a:tailEnd len="sm" type="none" w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 bIns="45103" compatLnSpc="1" lIns="90207" numCol="1" rIns="90207" tIns="45103" vert="horz" wrap="square">
            <a:prstTxWarp prst="textNoShape">
              <a:avLst/>
            </a:prstTxWarp>
          </a:bodyPr>
          <a:lstStyle>
            <a:lvl1pPr algn="r" defTabSz="901700" eaLnBrk="0" hangingPunct="0">
              <a:defRPr sz="1200"/>
            </a:lvl1pPr>
          </a:lstStyle>
          <a:p>
            <a:fld id="{08DA7518-21F1-40D9-8364-5A954388D5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7656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eaLnBrk="0" fontAlgn="base" hangingPunct="0" rtl="0">
      <a:spcBef>
        <a:spcPct val="30000"/>
      </a:spcBef>
      <a:spcAft>
        <a:spcPct val="0"/>
      </a:spcAft>
      <a:defRPr kern="1200" sz="1200">
        <a:solidFill>
          <a:schemeClr val="tx1"/>
        </a:solidFill>
        <a:latin charset="0" pitchFamily="18" typeface="Times New Roman"/>
        <a:ea typeface="+mn-ea"/>
        <a:cs typeface="+mn-cs"/>
      </a:defRPr>
    </a:lvl1pPr>
    <a:lvl2pPr algn="l" eaLnBrk="0" fontAlgn="base" hangingPunct="0" marL="457200" rtl="0">
      <a:spcBef>
        <a:spcPct val="30000"/>
      </a:spcBef>
      <a:spcAft>
        <a:spcPct val="0"/>
      </a:spcAft>
      <a:defRPr kern="1200" sz="1200">
        <a:solidFill>
          <a:schemeClr val="tx1"/>
        </a:solidFill>
        <a:latin charset="0" pitchFamily="18" typeface="Times New Roman"/>
        <a:ea typeface="+mn-ea"/>
        <a:cs typeface="+mn-cs"/>
      </a:defRPr>
    </a:lvl2pPr>
    <a:lvl3pPr algn="l" eaLnBrk="0" fontAlgn="base" hangingPunct="0" marL="914400" rtl="0">
      <a:spcBef>
        <a:spcPct val="30000"/>
      </a:spcBef>
      <a:spcAft>
        <a:spcPct val="0"/>
      </a:spcAft>
      <a:defRPr kern="1200" sz="1200">
        <a:solidFill>
          <a:schemeClr val="tx1"/>
        </a:solidFill>
        <a:latin charset="0" pitchFamily="18" typeface="Times New Roman"/>
        <a:ea typeface="+mn-ea"/>
        <a:cs typeface="+mn-cs"/>
      </a:defRPr>
    </a:lvl3pPr>
    <a:lvl4pPr algn="l" eaLnBrk="0" fontAlgn="base" hangingPunct="0" marL="1371600" rtl="0">
      <a:spcBef>
        <a:spcPct val="30000"/>
      </a:spcBef>
      <a:spcAft>
        <a:spcPct val="0"/>
      </a:spcAft>
      <a:defRPr kern="1200" sz="1200">
        <a:solidFill>
          <a:schemeClr val="tx1"/>
        </a:solidFill>
        <a:latin charset="0" pitchFamily="18" typeface="Times New Roman"/>
        <a:ea typeface="+mn-ea"/>
        <a:cs typeface="+mn-cs"/>
      </a:defRPr>
    </a:lvl4pPr>
    <a:lvl5pPr algn="l" eaLnBrk="0" fontAlgn="base" hangingPunct="0" marL="1828800" rtl="0">
      <a:spcBef>
        <a:spcPct val="30000"/>
      </a:spcBef>
      <a:spcAft>
        <a:spcPct val="0"/>
      </a:spcAft>
      <a:defRPr kern="1200" sz="1200">
        <a:solidFill>
          <a:schemeClr val="tx1"/>
        </a:solidFill>
        <a:latin charset="0" pitchFamily="18" typeface="Times New Roman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130051" name="Freeform 3"/>
            <p:cNvSpPr>
              <a:spLocks/>
            </p:cNvSpPr>
            <p:nvPr userDrawn="1"/>
          </p:nvSpPr>
          <p:spPr>
            <a:xfrm>
              <a:off x="5" y="0"/>
              <a:ext cx="5763" cy="477"/>
            </a:xfrm>
            <a:custGeom>
              <a:avLst/>
              <a:gdLst>
                <a:gd fmla="*/ 0 w 5763" name="T0"/>
                <a:gd fmla="*/ 450 h 477" name="T1"/>
                <a:gd fmla="*/ 3 w 5763" name="T2"/>
                <a:gd fmla="*/ 0 h 477" name="T3"/>
                <a:gd fmla="*/ 5763 w 5763" name="T4"/>
                <a:gd fmla="*/ 0 h 477" name="T5"/>
                <a:gd fmla="*/ 5763 w 5763" name="T6"/>
                <a:gd fmla="*/ 465 h 477" name="T7"/>
                <a:gd fmla="*/ 4821 w 5763" name="T8"/>
                <a:gd fmla="*/ 477 h 477" name="T9"/>
                <a:gd fmla="*/ 4326 w 5763" name="T10"/>
                <a:gd fmla="*/ 447 h 477" name="T11"/>
                <a:gd fmla="*/ 3783 w 5763" name="T12"/>
                <a:gd fmla="*/ 465 h 477" name="T13"/>
                <a:gd fmla="*/ 3417 w 5763" name="T14"/>
                <a:gd fmla="*/ 456 h 477" name="T15"/>
                <a:gd fmla="*/ 2973 w 5763" name="T16"/>
                <a:gd fmla="*/ 459 h 477" name="T17"/>
                <a:gd fmla="*/ 2451 w 5763" name="T18"/>
                <a:gd fmla="*/ 453 h 477" name="T19"/>
                <a:gd fmla="*/ 2289 w 5763" name="T20"/>
                <a:gd fmla="*/ 441 h 477" name="T21"/>
                <a:gd fmla="*/ 2010 w 5763" name="T22"/>
                <a:gd fmla="*/ 453 h 477" name="T23"/>
                <a:gd fmla="*/ 1827 w 5763" name="T24"/>
                <a:gd fmla="*/ 450 h 477" name="T25"/>
                <a:gd fmla="*/ 1215 w 5763" name="T26"/>
                <a:gd fmla="*/ 465 h 477" name="T27"/>
                <a:gd fmla="*/ 660 w 5763" name="T28"/>
                <a:gd fmla="*/ 456 h 477" name="T29"/>
                <a:gd fmla="*/ 0 w 5763" name="T30"/>
                <a:gd fmla="*/ 450 h 477" name="T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77" w="5763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52" name="Freeform 4"/>
            <p:cNvSpPr>
              <a:spLocks/>
            </p:cNvSpPr>
            <p:nvPr userDrawn="1"/>
          </p:nvSpPr>
          <p:spPr>
            <a:xfrm>
              <a:off x="0" y="98"/>
              <a:ext cx="256" cy="253"/>
            </a:xfrm>
            <a:custGeom>
              <a:avLst/>
              <a:gdLst>
                <a:gd fmla="*/ 8 w 256" name="T0"/>
                <a:gd fmla="*/ 190 h 253" name="T1"/>
                <a:gd fmla="*/ 71 w 256" name="T2"/>
                <a:gd fmla="*/ 115 h 253" name="T3"/>
                <a:gd fmla="*/ 203 w 256" name="T4"/>
                <a:gd fmla="*/ 16 h 253" name="T5"/>
                <a:gd fmla="*/ 251 w 256" name="T6"/>
                <a:gd fmla="*/ 19 h 253" name="T7"/>
                <a:gd fmla="*/ 236 w 256" name="T8"/>
                <a:gd fmla="*/ 46 h 253" name="T9"/>
                <a:gd fmla="*/ 176 w 256" name="T10"/>
                <a:gd fmla="*/ 82 h 253" name="T11"/>
                <a:gd fmla="*/ 92 w 256" name="T12"/>
                <a:gd fmla="*/ 154 h 253" name="T13"/>
                <a:gd fmla="*/ 23 w 256" name="T14"/>
                <a:gd fmla="*/ 247 h 253" name="T15"/>
                <a:gd fmla="*/ 8 w 256" name="T16"/>
                <a:gd fmla="*/ 190 h 253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3" w="256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53" name="Freeform 5"/>
            <p:cNvSpPr>
              <a:spLocks/>
            </p:cNvSpPr>
            <p:nvPr userDrawn="1"/>
          </p:nvSpPr>
          <p:spPr>
            <a:xfrm>
              <a:off x="56" y="0"/>
              <a:ext cx="708" cy="459"/>
            </a:xfrm>
            <a:custGeom>
              <a:avLst/>
              <a:gdLst>
                <a:gd fmla="*/ 0 w 708" name="T0"/>
                <a:gd fmla="*/ 432 h 459" name="T1"/>
                <a:gd fmla="*/ 0 w 708" name="T2"/>
                <a:gd fmla="*/ 453 h 459" name="T3"/>
                <a:gd fmla="*/ 72 w 708" name="T4"/>
                <a:gd fmla="*/ 324 h 459" name="T5"/>
                <a:gd fmla="*/ 198 w 708" name="T6"/>
                <a:gd fmla="*/ 201 h 459" name="T7"/>
                <a:gd fmla="*/ 366 w 708" name="T8"/>
                <a:gd fmla="*/ 102 h 459" name="T9"/>
                <a:gd fmla="*/ 531 w 708" name="T10"/>
                <a:gd fmla="*/ 36 h 459" name="T11"/>
                <a:gd fmla="*/ 609 w 708" name="T12"/>
                <a:gd fmla="*/ 0 h 459" name="T13"/>
                <a:gd fmla="*/ 708 w 708" name="T14"/>
                <a:gd fmla="*/ 3 h 459" name="T15"/>
                <a:gd fmla="*/ 591 w 708" name="T16"/>
                <a:gd fmla="*/ 66 h 459" name="T17"/>
                <a:gd fmla="*/ 417 w 708" name="T18"/>
                <a:gd fmla="*/ 126 h 459" name="T19"/>
                <a:gd fmla="*/ 237 w 708" name="T20"/>
                <a:gd fmla="*/ 231 h 459" name="T21"/>
                <a:gd fmla="*/ 117 w 708" name="T22"/>
                <a:gd fmla="*/ 345 h 459" name="T23"/>
                <a:gd fmla="*/ 51 w 708" name="T24"/>
                <a:gd fmla="*/ 459 h 459" name="T25"/>
                <a:gd fmla="*/ 0 w 708" name="T26"/>
                <a:gd fmla="*/ 453 h 459" name="T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59" w="708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54" name="Freeform 6"/>
            <p:cNvSpPr>
              <a:spLocks/>
            </p:cNvSpPr>
            <p:nvPr userDrawn="1"/>
          </p:nvSpPr>
          <p:spPr>
            <a:xfrm>
              <a:off x="131" y="269"/>
              <a:ext cx="251" cy="194"/>
            </a:xfrm>
            <a:custGeom>
              <a:avLst/>
              <a:gdLst>
                <a:gd fmla="*/ 21 w 251" name="T0"/>
                <a:gd fmla="*/ 163 h 194" name="T1"/>
                <a:gd fmla="*/ 9 w 251" name="T2"/>
                <a:gd fmla="*/ 184 h 194" name="T3"/>
                <a:gd fmla="*/ 75 w 251" name="T4"/>
                <a:gd fmla="*/ 103 h 194" name="T5"/>
                <a:gd fmla="*/ 165 w 251" name="T6"/>
                <a:gd fmla="*/ 28 h 194" name="T7"/>
                <a:gd fmla="*/ 207 w 251" name="T8"/>
                <a:gd fmla="*/ 7 h 194" name="T9"/>
                <a:gd fmla="*/ 246 w 251" name="T10"/>
                <a:gd fmla="*/ 4 h 194" name="T11"/>
                <a:gd fmla="*/ 237 w 251" name="T12"/>
                <a:gd fmla="*/ 34 h 194" name="T13"/>
                <a:gd fmla="*/ 183 w 251" name="T14"/>
                <a:gd fmla="*/ 61 h 194" name="T15"/>
                <a:gd fmla="*/ 108 w 251" name="T16"/>
                <a:gd fmla="*/ 124 h 194" name="T17"/>
                <a:gd fmla="*/ 54 w 251" name="T18"/>
                <a:gd fmla="*/ 190 h 194" name="T19"/>
                <a:gd fmla="*/ 6 w 251" name="T20"/>
                <a:gd fmla="*/ 184 h 194" name="T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94" w="251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55" name="Freeform 7"/>
            <p:cNvSpPr>
              <a:spLocks/>
            </p:cNvSpPr>
            <p:nvPr userDrawn="1"/>
          </p:nvSpPr>
          <p:spPr>
            <a:xfrm>
              <a:off x="341" y="0"/>
              <a:ext cx="159" cy="72"/>
            </a:xfrm>
            <a:custGeom>
              <a:avLst/>
              <a:gdLst>
                <a:gd fmla="*/ 99 w 159" name="T0"/>
                <a:gd fmla="*/ 0 h 72" name="T1"/>
                <a:gd fmla="*/ 15 w 159" name="T2"/>
                <a:gd fmla="*/ 36 h 72" name="T3"/>
                <a:gd fmla="*/ 6 w 159" name="T4"/>
                <a:gd fmla="*/ 60 h 72" name="T5"/>
                <a:gd fmla="*/ 36 w 159" name="T6"/>
                <a:gd fmla="*/ 69 h 72" name="T7"/>
                <a:gd fmla="*/ 87 w 159" name="T8"/>
                <a:gd fmla="*/ 42 h 72" name="T9"/>
                <a:gd fmla="*/ 159 w 159" name="T10"/>
                <a:gd fmla="*/ 0 h 72" name="T11"/>
                <a:gd fmla="*/ 99 w 159" name="T12"/>
                <a:gd fmla="*/ 0 h 72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159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56" name="Freeform 8"/>
            <p:cNvSpPr>
              <a:spLocks/>
            </p:cNvSpPr>
            <p:nvPr userDrawn="1"/>
          </p:nvSpPr>
          <p:spPr>
            <a:xfrm>
              <a:off x="488" y="0"/>
              <a:ext cx="455" cy="216"/>
            </a:xfrm>
            <a:custGeom>
              <a:avLst/>
              <a:gdLst>
                <a:gd fmla="*/ 395 w 455" name="T0"/>
                <a:gd fmla="*/ 0 h 216" name="T1"/>
                <a:gd fmla="*/ 338 w 455" name="T2"/>
                <a:gd fmla="*/ 48 h 216" name="T3"/>
                <a:gd fmla="*/ 242 w 455" name="T4"/>
                <a:gd fmla="*/ 102 h 216" name="T5"/>
                <a:gd fmla="*/ 104 w 455" name="T6"/>
                <a:gd fmla="*/ 147 h 216" name="T7"/>
                <a:gd fmla="*/ 35 w 455" name="T8"/>
                <a:gd fmla="*/ 168 h 216" name="T9"/>
                <a:gd fmla="*/ 8 w 455" name="T10"/>
                <a:gd fmla="*/ 192 h 216" name="T11"/>
                <a:gd fmla="*/ 8 w 455" name="T12"/>
                <a:gd fmla="*/ 213 h 216" name="T13"/>
                <a:gd fmla="*/ 59 w 455" name="T14"/>
                <a:gd fmla="*/ 213 h 216" name="T15"/>
                <a:gd fmla="*/ 86 w 455" name="T16"/>
                <a:gd fmla="*/ 192 h 216" name="T17"/>
                <a:gd fmla="*/ 173 w 455" name="T18"/>
                <a:gd fmla="*/ 159 h 216" name="T19"/>
                <a:gd fmla="*/ 299 w 455" name="T20"/>
                <a:gd fmla="*/ 126 h 216" name="T21"/>
                <a:gd fmla="*/ 392 w 455" name="T22"/>
                <a:gd fmla="*/ 72 h 216" name="T23"/>
                <a:gd fmla="*/ 455 w 455" name="T24"/>
                <a:gd fmla="*/ 0 h 216" name="T25"/>
                <a:gd fmla="*/ 395 w 455" name="T26"/>
                <a:gd fmla="*/ 0 h 216" name="T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16" w="455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57" name="Freeform 9"/>
            <p:cNvSpPr>
              <a:spLocks/>
            </p:cNvSpPr>
            <p:nvPr userDrawn="1"/>
          </p:nvSpPr>
          <p:spPr>
            <a:xfrm>
              <a:off x="1448" y="37"/>
              <a:ext cx="414" cy="108"/>
            </a:xfrm>
            <a:custGeom>
              <a:avLst/>
              <a:gdLst>
                <a:gd fmla="*/ 0 w 414" name="T0"/>
                <a:gd fmla="*/ 11 h 108" name="T1"/>
                <a:gd fmla="*/ 24 w 414" name="T2"/>
                <a:gd fmla="*/ 11 h 108" name="T3"/>
                <a:gd fmla="*/ 156 w 414" name="T4"/>
                <a:gd fmla="*/ 2 h 108" name="T5"/>
                <a:gd fmla="*/ 288 w 414" name="T6"/>
                <a:gd fmla="*/ 23 h 108" name="T7"/>
                <a:gd fmla="*/ 384 w 414" name="T8"/>
                <a:gd fmla="*/ 53 h 108" name="T9"/>
                <a:gd fmla="*/ 411 w 414" name="T10"/>
                <a:gd fmla="*/ 74 h 108" name="T11"/>
                <a:gd fmla="*/ 405 w 414" name="T12"/>
                <a:gd fmla="*/ 104 h 108" name="T13"/>
                <a:gd fmla="*/ 363 w 414" name="T14"/>
                <a:gd fmla="*/ 101 h 108" name="T15"/>
                <a:gd fmla="*/ 294 w 414" name="T16"/>
                <a:gd fmla="*/ 77 h 108" name="T17"/>
                <a:gd fmla="*/ 174 w 414" name="T18"/>
                <a:gd fmla="*/ 50 h 108" name="T19"/>
                <a:gd fmla="*/ 72 w 414" name="T20"/>
                <a:gd fmla="*/ 62 h 108" name="T21"/>
                <a:gd fmla="*/ 36 w 414" name="T22"/>
                <a:gd fmla="*/ 59 h 108" name="T23"/>
                <a:gd fmla="*/ 0 w 414" name="T24"/>
                <a:gd fmla="*/ 11 h 108" name="T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8" w="414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58" name="Freeform 10"/>
            <p:cNvSpPr>
              <a:spLocks/>
            </p:cNvSpPr>
            <p:nvPr userDrawn="1"/>
          </p:nvSpPr>
          <p:spPr>
            <a:xfrm>
              <a:off x="1790" y="0"/>
              <a:ext cx="520" cy="225"/>
            </a:xfrm>
            <a:custGeom>
              <a:avLst/>
              <a:gdLst>
                <a:gd fmla="*/ 42 w 520" name="T0"/>
                <a:gd fmla="*/ 0 h 225" name="T1"/>
                <a:gd fmla="*/ 12 w 520" name="T2"/>
                <a:gd fmla="*/ 24 h 225" name="T3"/>
                <a:gd fmla="*/ 114 w 520" name="T4"/>
                <a:gd fmla="*/ 54 h 225" name="T5"/>
                <a:gd fmla="*/ 240 w 520" name="T6"/>
                <a:gd fmla="*/ 117 h 225" name="T7"/>
                <a:gd fmla="*/ 333 w 520" name="T8"/>
                <a:gd fmla="*/ 153 h 225" name="T9"/>
                <a:gd fmla="*/ 438 w 520" name="T10"/>
                <a:gd fmla="*/ 219 h 225" name="T11"/>
                <a:gd fmla="*/ 426 w 520" name="T12"/>
                <a:gd fmla="*/ 192 h 225" name="T13"/>
                <a:gd fmla="*/ 441 w 520" name="T14"/>
                <a:gd fmla="*/ 180 h 225" name="T15"/>
                <a:gd fmla="*/ 519 w 520" name="T16"/>
                <a:gd fmla="*/ 216 h 225" name="T17"/>
                <a:gd fmla="*/ 450 w 520" name="T18"/>
                <a:gd fmla="*/ 162 h 225" name="T19"/>
                <a:gd fmla="*/ 381 w 520" name="T20"/>
                <a:gd fmla="*/ 135 h 225" name="T21"/>
                <a:gd fmla="*/ 285 w 520" name="T22"/>
                <a:gd fmla="*/ 84 h 225" name="T23"/>
                <a:gd fmla="*/ 186 w 520" name="T24"/>
                <a:gd fmla="*/ 18 h 225" name="T25"/>
                <a:gd fmla="*/ 123 w 520" name="T26"/>
                <a:gd fmla="*/ 0 h 225" name="T27"/>
                <a:gd fmla="*/ 42 w 520" name="T28"/>
                <a:gd fmla="*/ 0 h 225" name="T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5" w="520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59" name="Freeform 11"/>
            <p:cNvSpPr>
              <a:spLocks/>
            </p:cNvSpPr>
            <p:nvPr userDrawn="1"/>
          </p:nvSpPr>
          <p:spPr>
            <a:xfrm>
              <a:off x="1943" y="154"/>
              <a:ext cx="431" cy="233"/>
            </a:xfrm>
            <a:custGeom>
              <a:avLst/>
              <a:gdLst>
                <a:gd fmla="*/ 6 w 431" name="T0"/>
                <a:gd fmla="*/ 38 h 233" name="T1"/>
                <a:gd fmla="*/ 9 w 431" name="T2"/>
                <a:gd fmla="*/ 20 h 233" name="T3"/>
                <a:gd fmla="*/ 42 w 431" name="T4"/>
                <a:gd fmla="*/ 2 h 233" name="T5"/>
                <a:gd fmla="*/ 90 w 431" name="T6"/>
                <a:gd fmla="*/ 35 h 233" name="T7"/>
                <a:gd fmla="*/ 189 w 431" name="T8"/>
                <a:gd fmla="*/ 89 h 233" name="T9"/>
                <a:gd fmla="*/ 288 w 431" name="T10"/>
                <a:gd fmla="*/ 140 h 233" name="T11"/>
                <a:gd fmla="*/ 375 w 431" name="T12"/>
                <a:gd fmla="*/ 176 h 233" name="T13"/>
                <a:gd fmla="*/ 396 w 431" name="T14"/>
                <a:gd fmla="*/ 176 h 233" name="T15"/>
                <a:gd fmla="*/ 429 w 431" name="T16"/>
                <a:gd fmla="*/ 212 h 233" name="T17"/>
                <a:gd fmla="*/ 408 w 431" name="T18"/>
                <a:gd fmla="*/ 233 h 233" name="T19"/>
                <a:gd fmla="*/ 333 w 431" name="T20"/>
                <a:gd fmla="*/ 212 h 233" name="T21"/>
                <a:gd fmla="*/ 186 w 431" name="T22"/>
                <a:gd fmla="*/ 143 h 233" name="T23"/>
                <a:gd fmla="*/ 48 w 431" name="T24"/>
                <a:gd fmla="*/ 68 h 233" name="T25"/>
                <a:gd fmla="*/ 6 w 431" name="T26"/>
                <a:gd fmla="*/ 38 h 233" name="T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33" w="431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60" name="Freeform 12"/>
            <p:cNvSpPr>
              <a:spLocks/>
            </p:cNvSpPr>
            <p:nvPr userDrawn="1"/>
          </p:nvSpPr>
          <p:spPr>
            <a:xfrm>
              <a:off x="2262" y="87"/>
              <a:ext cx="396" cy="227"/>
            </a:xfrm>
            <a:custGeom>
              <a:avLst/>
              <a:gdLst>
                <a:gd fmla="*/ 2 w 396" name="T0"/>
                <a:gd fmla="*/ 9 h 227" name="T1"/>
                <a:gd fmla="*/ 53 w 396" name="T2"/>
                <a:gd fmla="*/ 66 h 227" name="T3"/>
                <a:gd fmla="*/ 176 w 396" name="T4"/>
                <a:gd fmla="*/ 132 h 227" name="T5"/>
                <a:gd fmla="*/ 293 w 396" name="T6"/>
                <a:gd fmla="*/ 189 h 227" name="T7"/>
                <a:gd fmla="*/ 341 w 396" name="T8"/>
                <a:gd fmla="*/ 222 h 227" name="T9"/>
                <a:gd fmla="*/ 377 w 396" name="T10"/>
                <a:gd fmla="*/ 219 h 227" name="T11"/>
                <a:gd fmla="*/ 377 w 396" name="T12"/>
                <a:gd fmla="*/ 180 h 227" name="T13"/>
                <a:gd fmla="*/ 260 w 396" name="T14"/>
                <a:gd fmla="*/ 126 h 227" name="T15"/>
                <a:gd fmla="*/ 113 w 396" name="T16"/>
                <a:gd fmla="*/ 51 h 227" name="T17"/>
                <a:gd fmla="*/ 41 w 396" name="T18"/>
                <a:gd fmla="*/ 9 h 227" name="T19"/>
                <a:gd fmla="*/ 2 w 396" name="T20"/>
                <a:gd fmla="*/ 9 h 227" name="T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7" w="396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61" name="Freeform 13"/>
            <p:cNvSpPr>
              <a:spLocks/>
            </p:cNvSpPr>
            <p:nvPr userDrawn="1"/>
          </p:nvSpPr>
          <p:spPr>
            <a:xfrm>
              <a:off x="2264" y="240"/>
              <a:ext cx="516" cy="223"/>
            </a:xfrm>
            <a:custGeom>
              <a:avLst/>
              <a:gdLst>
                <a:gd fmla="*/ 3 w 516" name="T0"/>
                <a:gd fmla="*/ 10 h 223" name="T1"/>
                <a:gd fmla="*/ 105 w 516" name="T2"/>
                <a:gd fmla="*/ 97 h 223" name="T3"/>
                <a:gd fmla="*/ 243 w 516" name="T4"/>
                <a:gd fmla="*/ 178 h 223" name="T5"/>
                <a:gd fmla="*/ 357 w 516" name="T6"/>
                <a:gd fmla="*/ 217 h 223" name="T7"/>
                <a:gd fmla="*/ 498 w 516" name="T8"/>
                <a:gd fmla="*/ 214 h 223" name="T9"/>
                <a:gd fmla="*/ 468 w 516" name="T10"/>
                <a:gd fmla="*/ 187 h 223" name="T11"/>
                <a:gd fmla="*/ 309 w 516" name="T12"/>
                <a:gd fmla="*/ 136 h 223" name="T13"/>
                <a:gd fmla="*/ 123 w 516" name="T14"/>
                <a:gd fmla="*/ 34 h 223" name="T15"/>
                <a:gd fmla="*/ 3 w 516" name="T16"/>
                <a:gd fmla="*/ 10 h 223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3" w="516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62" name="Freeform 14"/>
            <p:cNvSpPr>
              <a:spLocks/>
            </p:cNvSpPr>
            <p:nvPr userDrawn="1"/>
          </p:nvSpPr>
          <p:spPr>
            <a:xfrm>
              <a:off x="2723" y="324"/>
              <a:ext cx="414" cy="100"/>
            </a:xfrm>
            <a:custGeom>
              <a:avLst/>
              <a:gdLst>
                <a:gd fmla="*/ 69 w 414" name="T0"/>
                <a:gd fmla="*/ 60 h 100" name="T1"/>
                <a:gd fmla="*/ 12 w 414" name="T2"/>
                <a:gd fmla="*/ 42 h 100" name="T3"/>
                <a:gd fmla="*/ 3 w 414" name="T4"/>
                <a:gd fmla="*/ 15 h 100" name="T5"/>
                <a:gd fmla="*/ 30 w 414" name="T6"/>
                <a:gd fmla="*/ 0 h 100" name="T7"/>
                <a:gd fmla="*/ 117 w 414" name="T8"/>
                <a:gd fmla="*/ 18 h 100" name="T9"/>
                <a:gd fmla="*/ 243 w 414" name="T10"/>
                <a:gd fmla="*/ 48 h 100" name="T11"/>
                <a:gd fmla="*/ 387 w 414" name="T12"/>
                <a:gd fmla="*/ 48 h 100" name="T13"/>
                <a:gd fmla="*/ 408 w 414" name="T14"/>
                <a:gd fmla="*/ 54 h 100" name="T15"/>
                <a:gd fmla="*/ 381 w 414" name="T16"/>
                <a:gd fmla="*/ 87 h 100" name="T17"/>
                <a:gd fmla="*/ 318 w 414" name="T18"/>
                <a:gd fmla="*/ 99 h 100" name="T19"/>
                <a:gd fmla="*/ 195 w 414" name="T20"/>
                <a:gd fmla="*/ 93 h 100" name="T21"/>
                <a:gd fmla="*/ 69 w 414" name="T22"/>
                <a:gd fmla="*/ 60 h 100" name="T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0" w="414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63" name="Freeform 15"/>
            <p:cNvSpPr>
              <a:spLocks/>
            </p:cNvSpPr>
            <p:nvPr userDrawn="1"/>
          </p:nvSpPr>
          <p:spPr>
            <a:xfrm>
              <a:off x="3165" y="375"/>
              <a:ext cx="150" cy="72"/>
            </a:xfrm>
            <a:custGeom>
              <a:avLst/>
              <a:gdLst>
                <a:gd fmla="*/ 3 w 150" name="T0"/>
                <a:gd fmla="*/ 67 h 72" name="T1"/>
                <a:gd fmla="*/ 84 w 150" name="T2"/>
                <a:gd fmla="*/ 19 h 72" name="T3"/>
                <a:gd fmla="*/ 123 w 150" name="T4"/>
                <a:gd fmla="*/ 1 h 72" name="T5"/>
                <a:gd fmla="*/ 150 w 150" name="T6"/>
                <a:gd fmla="*/ 22 h 72" name="T7"/>
                <a:gd fmla="*/ 123 w 150" name="T8"/>
                <a:gd fmla="*/ 55 h 72" name="T9"/>
                <a:gd fmla="*/ 90 w 150" name="T10"/>
                <a:gd fmla="*/ 70 h 72" name="T11"/>
                <a:gd fmla="*/ 0 w 150" name="T12"/>
                <a:gd fmla="*/ 67 h 72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150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64" name="Freeform 16"/>
            <p:cNvSpPr>
              <a:spLocks/>
            </p:cNvSpPr>
            <p:nvPr userDrawn="1"/>
          </p:nvSpPr>
          <p:spPr>
            <a:xfrm>
              <a:off x="3463" y="267"/>
              <a:ext cx="148" cy="91"/>
            </a:xfrm>
            <a:custGeom>
              <a:avLst/>
              <a:gdLst>
                <a:gd fmla="*/ 1 w 148" name="T0"/>
                <a:gd fmla="*/ 69 h 91" name="T1"/>
                <a:gd fmla="*/ 25 w 148" name="T2"/>
                <a:gd fmla="*/ 51 h 91" name="T3"/>
                <a:gd fmla="*/ 100 w 148" name="T4"/>
                <a:gd fmla="*/ 9 h 91" name="T5"/>
                <a:gd fmla="*/ 133 w 148" name="T6"/>
                <a:gd fmla="*/ 3 h 91" name="T7"/>
                <a:gd fmla="*/ 136 w 148" name="T8"/>
                <a:gd fmla="*/ 27 h 91" name="T9"/>
                <a:gd fmla="*/ 61 w 148" name="T10"/>
                <a:gd fmla="*/ 75 h 91" name="T11"/>
                <a:gd fmla="*/ 19 w 148" name="T12"/>
                <a:gd fmla="*/ 90 h 91" name="T13"/>
                <a:gd fmla="*/ 1 w 148" name="T14"/>
                <a:gd fmla="*/ 69 h 91" name="T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1" w="148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65" name="Freeform 17"/>
            <p:cNvSpPr>
              <a:spLocks/>
            </p:cNvSpPr>
            <p:nvPr userDrawn="1"/>
          </p:nvSpPr>
          <p:spPr>
            <a:xfrm>
              <a:off x="3580" y="58"/>
              <a:ext cx="938" cy="158"/>
            </a:xfrm>
            <a:custGeom>
              <a:avLst/>
              <a:gdLst>
                <a:gd fmla="*/ 172 w 938" name="T0"/>
                <a:gd fmla="*/ 86 h 158" name="T1"/>
                <a:gd fmla="*/ 61 w 938" name="T2"/>
                <a:gd fmla="*/ 137 h 158" name="T3"/>
                <a:gd fmla="*/ 16 w 938" name="T4"/>
                <a:gd fmla="*/ 155 h 158" name="T5"/>
                <a:gd fmla="*/ 7 w 938" name="T6"/>
                <a:gd fmla="*/ 122 h 158" name="T7"/>
                <a:gd fmla="*/ 58 w 938" name="T8"/>
                <a:gd fmla="*/ 80 h 158" name="T9"/>
                <a:gd fmla="*/ 172 w 938" name="T10"/>
                <a:gd fmla="*/ 38 h 158" name="T11"/>
                <a:gd fmla="*/ 304 w 938" name="T12"/>
                <a:gd fmla="*/ 11 h 158" name="T13"/>
                <a:gd fmla="*/ 463 w 938" name="T14"/>
                <a:gd fmla="*/ 2 h 158" name="T15"/>
                <a:gd fmla="*/ 631 w 938" name="T16"/>
                <a:gd fmla="*/ 23 h 158" name="T17"/>
                <a:gd fmla="*/ 796 w 938" name="T18"/>
                <a:gd fmla="*/ 53 h 158" name="T19"/>
                <a:gd fmla="*/ 841 w 938" name="T20"/>
                <a:gd fmla="*/ 47 h 158" name="T21"/>
                <a:gd fmla="*/ 907 w 938" name="T22"/>
                <a:gd fmla="*/ 71 h 158" name="T23"/>
                <a:gd fmla="*/ 919 w 938" name="T24"/>
                <a:gd fmla="*/ 101 h 158" name="T25"/>
                <a:gd fmla="*/ 793 w 938" name="T26"/>
                <a:gd fmla="*/ 98 h 158" name="T27"/>
                <a:gd fmla="*/ 634 w 938" name="T28"/>
                <a:gd fmla="*/ 62 h 158" name="T29"/>
                <a:gd fmla="*/ 439 w 938" name="T30"/>
                <a:gd fmla="*/ 38 h 158" name="T31"/>
                <a:gd fmla="*/ 238 w 938" name="T32"/>
                <a:gd fmla="*/ 59 h 158" name="T33"/>
                <a:gd fmla="*/ 172 w 938" name="T34"/>
                <a:gd fmla="*/ 86 h 158" name="T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58" w="93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66" name="Freeform 18"/>
            <p:cNvSpPr>
              <a:spLocks/>
            </p:cNvSpPr>
            <p:nvPr userDrawn="1"/>
          </p:nvSpPr>
          <p:spPr>
            <a:xfrm>
              <a:off x="3686" y="145"/>
              <a:ext cx="372" cy="98"/>
            </a:xfrm>
            <a:custGeom>
              <a:avLst/>
              <a:gdLst>
                <a:gd fmla="*/ 18 w 372" name="T0"/>
                <a:gd fmla="*/ 47 h 98" name="T1"/>
                <a:gd fmla="*/ 141 w 372" name="T2"/>
                <a:gd fmla="*/ 17 h 98" name="T3"/>
                <a:gd fmla="*/ 246 w 372" name="T4"/>
                <a:gd fmla="*/ 2 h 98" name="T5"/>
                <a:gd fmla="*/ 351 w 372" name="T6"/>
                <a:gd fmla="*/ 5 h 98" name="T7"/>
                <a:gd fmla="*/ 372 w 372" name="T8"/>
                <a:gd fmla="*/ 23 h 98" name="T9"/>
                <a:gd fmla="*/ 354 w 372" name="T10"/>
                <a:gd fmla="*/ 44 h 98" name="T11"/>
                <a:gd fmla="*/ 264 w 372" name="T12"/>
                <a:gd fmla="*/ 50 h 98" name="T13"/>
                <a:gd fmla="*/ 168 w 372" name="T14"/>
                <a:gd fmla="*/ 53 h 98" name="T15"/>
                <a:gd fmla="*/ 72 w 372" name="T16"/>
                <a:gd fmla="*/ 77 h 98" name="T17"/>
                <a:gd fmla="*/ 15 w 372" name="T18"/>
                <a:gd fmla="*/ 95 h 98" name="T19"/>
                <a:gd fmla="*/ 0 w 372" name="T20"/>
                <a:gd fmla="*/ 56 h 98" name="T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8" w="372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67" name="Freeform 19"/>
            <p:cNvSpPr>
              <a:spLocks/>
            </p:cNvSpPr>
            <p:nvPr userDrawn="1"/>
          </p:nvSpPr>
          <p:spPr>
            <a:xfrm>
              <a:off x="3618" y="308"/>
              <a:ext cx="318" cy="158"/>
            </a:xfrm>
            <a:custGeom>
              <a:avLst/>
              <a:gdLst>
                <a:gd fmla="*/ 0 w 318" name="T0"/>
                <a:gd fmla="*/ 158 h 158" name="T1"/>
                <a:gd fmla="*/ 12 w 318" name="T2"/>
                <a:gd fmla="*/ 137 h 158" name="T3"/>
                <a:gd fmla="*/ 162 w 318" name="T4"/>
                <a:gd fmla="*/ 71 h 158" name="T5"/>
                <a:gd fmla="*/ 249 w 318" name="T6"/>
                <a:gd fmla="*/ 20 h 158" name="T7"/>
                <a:gd fmla="*/ 285 w 318" name="T8"/>
                <a:gd fmla="*/ 2 h 158" name="T9"/>
                <a:gd fmla="*/ 309 w 318" name="T10"/>
                <a:gd fmla="*/ 11 h 158" name="T11"/>
                <a:gd fmla="*/ 303 w 318" name="T12"/>
                <a:gd fmla="*/ 47 h 158" name="T13"/>
                <a:gd fmla="*/ 219 w 318" name="T14"/>
                <a:gd fmla="*/ 89 h 158" name="T15"/>
                <a:gd fmla="*/ 108 w 318" name="T16"/>
                <a:gd fmla="*/ 140 h 158" name="T17"/>
                <a:gd fmla="*/ 57 w 318" name="T18"/>
                <a:gd fmla="*/ 152 h 158" name="T19"/>
                <a:gd fmla="*/ 0 w 318" name="T20"/>
                <a:gd fmla="*/ 158 h 158" name="T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8" w="31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68" name="Freeform 20"/>
            <p:cNvSpPr>
              <a:spLocks/>
            </p:cNvSpPr>
            <p:nvPr userDrawn="1"/>
          </p:nvSpPr>
          <p:spPr>
            <a:xfrm>
              <a:off x="3413" y="291"/>
              <a:ext cx="380" cy="174"/>
            </a:xfrm>
            <a:custGeom>
              <a:avLst/>
              <a:gdLst>
                <a:gd fmla="*/ 3 w 380" name="T0"/>
                <a:gd fmla="*/ 165 h 174" name="T1"/>
                <a:gd fmla="*/ 129 w 380" name="T2"/>
                <a:gd fmla="*/ 93 h 174" name="T3"/>
                <a:gd fmla="*/ 261 w 380" name="T4"/>
                <a:gd fmla="*/ 30 h 174" name="T5"/>
                <a:gd fmla="*/ 351 w 380" name="T6"/>
                <a:gd fmla="*/ 0 h 174" name="T7"/>
                <a:gd fmla="*/ 378 w 380" name="T8"/>
                <a:gd fmla="*/ 27 h 174" name="T9"/>
                <a:gd fmla="*/ 336 w 380" name="T10"/>
                <a:gd fmla="*/ 51 h 174" name="T11"/>
                <a:gd fmla="*/ 291 w 380" name="T12"/>
                <a:gd fmla="*/ 60 h 174" name="T13"/>
                <a:gd fmla="*/ 240 w 380" name="T14"/>
                <a:gd fmla="*/ 75 h 174" name="T15"/>
                <a:gd fmla="*/ 189 w 380" name="T16"/>
                <a:gd fmla="*/ 120 h 174" name="T17"/>
                <a:gd fmla="*/ 102 w 380" name="T18"/>
                <a:gd fmla="*/ 174 h 174" name="T19"/>
                <a:gd fmla="*/ 0 w 380" name="T20"/>
                <a:gd fmla="*/ 162 h 174" name="T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4" w="380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69" name="Freeform 21"/>
            <p:cNvSpPr>
              <a:spLocks/>
            </p:cNvSpPr>
            <p:nvPr userDrawn="1"/>
          </p:nvSpPr>
          <p:spPr>
            <a:xfrm>
              <a:off x="4178" y="187"/>
              <a:ext cx="523" cy="69"/>
            </a:xfrm>
            <a:custGeom>
              <a:avLst/>
              <a:gdLst>
                <a:gd fmla="*/ 84 w 523" name="T0"/>
                <a:gd fmla="*/ 11 h 69" name="T1"/>
                <a:gd fmla="*/ 27 w 523" name="T2"/>
                <a:gd fmla="*/ 5 h 69" name="T3"/>
                <a:gd fmla="*/ 9 w 523" name="T4"/>
                <a:gd fmla="*/ 35 h 69" name="T5"/>
                <a:gd fmla="*/ 81 w 523" name="T6"/>
                <a:gd fmla="*/ 56 h 69" name="T7"/>
                <a:gd fmla="*/ 255 w 523" name="T8"/>
                <a:gd fmla="*/ 68 h 69" name="T9"/>
                <a:gd fmla="*/ 432 w 523" name="T10"/>
                <a:gd fmla="*/ 50 h 69" name="T11"/>
                <a:gd fmla="*/ 513 w 523" name="T12"/>
                <a:gd fmla="*/ 5 h 69" name="T13"/>
                <a:gd fmla="*/ 372 w 523" name="T14"/>
                <a:gd fmla="*/ 20 h 69" name="T15"/>
                <a:gd fmla="*/ 141 w 523" name="T16"/>
                <a:gd fmla="*/ 14 h 69" name="T17"/>
                <a:gd fmla="*/ 84 w 523" name="T18"/>
                <a:gd fmla="*/ 11 h 69" name="T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9" w="523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70" name="Freeform 22"/>
            <p:cNvSpPr>
              <a:spLocks/>
            </p:cNvSpPr>
            <p:nvPr userDrawn="1"/>
          </p:nvSpPr>
          <p:spPr>
            <a:xfrm>
              <a:off x="4689" y="186"/>
              <a:ext cx="537" cy="120"/>
            </a:xfrm>
            <a:custGeom>
              <a:avLst/>
              <a:gdLst>
                <a:gd fmla="*/ 23 w 537" name="T0"/>
                <a:gd fmla="*/ 6 h 120" name="T1"/>
                <a:gd fmla="*/ 188 w 537" name="T2"/>
                <a:gd fmla="*/ 3 h 120" name="T3"/>
                <a:gd fmla="*/ 323 w 537" name="T4"/>
                <a:gd fmla="*/ 27 h 120" name="T5"/>
                <a:gd fmla="*/ 464 w 537" name="T6"/>
                <a:gd fmla="*/ 69 h 120" name="T7"/>
                <a:gd fmla="*/ 521 w 537" name="T8"/>
                <a:gd fmla="*/ 90 h 120" name="T9"/>
                <a:gd fmla="*/ 533 w 537" name="T10"/>
                <a:gd fmla="*/ 105 h 120" name="T11"/>
                <a:gd fmla="*/ 497 w 537" name="T12"/>
                <a:gd fmla="*/ 120 h 120" name="T13"/>
                <a:gd fmla="*/ 452 w 537" name="T14"/>
                <a:gd fmla="*/ 108 h 120" name="T15"/>
                <a:gd fmla="*/ 350 w 537" name="T16"/>
                <a:gd fmla="*/ 72 h 120" name="T17"/>
                <a:gd fmla="*/ 158 w 537" name="T18"/>
                <a:gd fmla="*/ 39 h 120" name="T19"/>
                <a:gd fmla="*/ 50 w 537" name="T20"/>
                <a:gd fmla="*/ 39 h 120" name="T21"/>
                <a:gd fmla="*/ 23 w 537" name="T22"/>
                <a:gd fmla="*/ 6 h 120" name="T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0" w="537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71" name="Freeform 23"/>
            <p:cNvSpPr>
              <a:spLocks/>
            </p:cNvSpPr>
            <p:nvPr userDrawn="1"/>
          </p:nvSpPr>
          <p:spPr>
            <a:xfrm>
              <a:off x="4968" y="312"/>
              <a:ext cx="800" cy="143"/>
            </a:xfrm>
            <a:custGeom>
              <a:avLst/>
              <a:gdLst>
                <a:gd fmla="*/ 800 w 800" name="T0"/>
                <a:gd fmla="*/ 24 h 143" name="T1"/>
                <a:gd fmla="*/ 782 w 800" name="T2"/>
                <a:gd fmla="*/ 15 h 143" name="T3"/>
                <a:gd fmla="*/ 659 w 800" name="T4"/>
                <a:gd fmla="*/ 63 h 143" name="T5"/>
                <a:gd fmla="*/ 500 w 800" name="T6"/>
                <a:gd fmla="*/ 84 h 143" name="T7"/>
                <a:gd fmla="*/ 326 w 800" name="T8"/>
                <a:gd fmla="*/ 69 h 143" name="T9"/>
                <a:gd fmla="*/ 98 w 800" name="T10"/>
                <a:gd fmla="*/ 21 h 143" name="T11"/>
                <a:gd fmla="*/ 11 w 800" name="T12"/>
                <a:gd fmla="*/ 6 h 143" name="T13"/>
                <a:gd fmla="*/ 32 w 800" name="T14"/>
                <a:gd fmla="*/ 60 h 143" name="T15"/>
                <a:gd fmla="*/ 155 w 800" name="T16"/>
                <a:gd fmla="*/ 96 h 143" name="T17"/>
                <a:gd fmla="*/ 410 w 800" name="T18"/>
                <a:gd fmla="*/ 138 h 143" name="T19"/>
                <a:gd fmla="*/ 596 w 800" name="T20"/>
                <a:gd fmla="*/ 129 h 143" name="T21"/>
                <a:gd fmla="*/ 737 w 800" name="T22"/>
                <a:gd fmla="*/ 90 h 143" name="T23"/>
                <a:gd fmla="*/ 788 w 800" name="T24"/>
                <a:gd fmla="*/ 69 h 143" name="T25"/>
                <a:gd fmla="*/ 800 w 800" name="T26"/>
                <a:gd fmla="*/ 24 h 143" name="T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3" w="800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72" name="Freeform 24"/>
            <p:cNvSpPr>
              <a:spLocks/>
            </p:cNvSpPr>
            <p:nvPr userDrawn="1"/>
          </p:nvSpPr>
          <p:spPr>
            <a:xfrm>
              <a:off x="5318" y="240"/>
              <a:ext cx="402" cy="115"/>
            </a:xfrm>
            <a:custGeom>
              <a:avLst/>
              <a:gdLst>
                <a:gd fmla="*/ 402 w 402" name="T0"/>
                <a:gd fmla="*/ 0 h 115" name="T1"/>
                <a:gd fmla="*/ 384 w 402" name="T2"/>
                <a:gd fmla="*/ 12 h 115" name="T3"/>
                <a:gd fmla="*/ 276 w 402" name="T4"/>
                <a:gd fmla="*/ 51 h 115" name="T5"/>
                <a:gd fmla="*/ 165 w 402" name="T6"/>
                <a:gd fmla="*/ 66 h 115" name="T7"/>
                <a:gd fmla="*/ 51 w 402" name="T8"/>
                <a:gd fmla="*/ 57 h 115" name="T9"/>
                <a:gd fmla="*/ 15 w 402" name="T10"/>
                <a:gd fmla="*/ 54 h 115" name="T11"/>
                <a:gd fmla="*/ 3 w 402" name="T12"/>
                <a:gd fmla="*/ 69 h 115" name="T13"/>
                <a:gd fmla="*/ 9 w 402" name="T14"/>
                <a:gd fmla="*/ 93 h 115" name="T15"/>
                <a:gd fmla="*/ 54 w 402" name="T16"/>
                <a:gd fmla="*/ 102 h 115" name="T17"/>
                <a:gd fmla="*/ 198 w 402" name="T18"/>
                <a:gd fmla="*/ 111 h 115" name="T19"/>
                <a:gd fmla="*/ 336 w 402" name="T20"/>
                <a:gd fmla="*/ 75 h 115" name="T21"/>
                <a:gd fmla="*/ 375 w 402" name="T22"/>
                <a:gd fmla="*/ 54 h 115" name="T23"/>
                <a:gd fmla="*/ 402 w 402" name="T24"/>
                <a:gd fmla="*/ 0 h 115" name="T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5" w="402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</p:grpSp>
      <p:grpSp>
        <p:nvGrpSpPr>
          <p:cNvPr id="130073" name="Group 25"/>
          <p:cNvGrpSpPr>
            <a:grpSpLocks/>
          </p:cNvGrpSpPr>
          <p:nvPr/>
        </p:nvGrpSpPr>
        <p:grpSpPr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130074" name="Freeform 26"/>
            <p:cNvSpPr>
              <a:spLocks/>
            </p:cNvSpPr>
            <p:nvPr userDrawn="1"/>
          </p:nvSpPr>
          <p:spPr>
            <a:xfrm>
              <a:off x="4041" y="4047"/>
              <a:ext cx="1735" cy="72"/>
            </a:xfrm>
            <a:custGeom>
              <a:avLst/>
              <a:gdLst>
                <a:gd fmla="*/ 165 w 1735" name="T0"/>
                <a:gd fmla="*/ 6 h 72" name="T1"/>
                <a:gd fmla="*/ 450 w 1735" name="T2"/>
                <a:gd fmla="*/ 3 h 72" name="T3"/>
                <a:gd fmla="*/ 714 w 1735" name="T4"/>
                <a:gd fmla="*/ 12 h 72" name="T5"/>
                <a:gd fmla="*/ 957 w 1735" name="T6"/>
                <a:gd fmla="*/ 24 h 72" name="T7"/>
                <a:gd fmla="*/ 1173 w 1735" name="T8"/>
                <a:gd fmla="*/ 24 h 72" name="T9"/>
                <a:gd fmla="*/ 1473 w 1735" name="T10"/>
                <a:gd fmla="*/ 15 h 72" name="T11"/>
                <a:gd fmla="*/ 1617 w 1735" name="T12"/>
                <a:gd fmla="*/ 0 h 72" name="T13"/>
                <a:gd fmla="*/ 1719 w 1735" name="T14"/>
                <a:gd fmla="*/ 15 h 72" name="T15"/>
                <a:gd fmla="*/ 1716 w 1735" name="T16"/>
                <a:gd fmla="*/ 66 h 72" name="T17"/>
                <a:gd fmla="*/ 1632 w 1735" name="T18"/>
                <a:gd fmla="*/ 51 h 72" name="T19"/>
                <a:gd fmla="*/ 1407 w 1735" name="T20"/>
                <a:gd fmla="*/ 51 h 72" name="T21"/>
                <a:gd fmla="*/ 1191 w 1735" name="T22"/>
                <a:gd fmla="*/ 48 h 72" name="T23"/>
                <a:gd fmla="*/ 870 w 1735" name="T24"/>
                <a:gd fmla="*/ 60 h 72" name="T25"/>
                <a:gd fmla="*/ 492 w 1735" name="T26"/>
                <a:gd fmla="*/ 48 h 72" name="T27"/>
                <a:gd fmla="*/ 291 w 1735" name="T28"/>
                <a:gd fmla="*/ 27 h 72" name="T29"/>
                <a:gd fmla="*/ 21 w 1735" name="T30"/>
                <a:gd fmla="*/ 36 h 72" name="T31"/>
                <a:gd fmla="*/ 165 w 1735" name="T32"/>
                <a:gd fmla="*/ 6 h 72" name="T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2" w="1735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75" name="Freeform 27"/>
            <p:cNvSpPr>
              <a:spLocks/>
            </p:cNvSpPr>
            <p:nvPr userDrawn="1"/>
          </p:nvSpPr>
          <p:spPr>
            <a:xfrm>
              <a:off x="1727" y="4038"/>
              <a:ext cx="2655" cy="60"/>
            </a:xfrm>
            <a:custGeom>
              <a:avLst/>
              <a:gdLst>
                <a:gd fmla="*/ 2641 w 2655" name="T0"/>
                <a:gd fmla="*/ 6 h 60" name="T1"/>
                <a:gd fmla="*/ 2620 w 2655" name="T2"/>
                <a:gd fmla="*/ 30 h 60" name="T3"/>
                <a:gd fmla="*/ 2368 w 2655" name="T4"/>
                <a:gd fmla="*/ 45 h 60" name="T5"/>
                <a:gd fmla="*/ 2023 w 2655" name="T6"/>
                <a:gd fmla="*/ 60 h 60" name="T7"/>
                <a:gd fmla="*/ 1786 w 2655" name="T8"/>
                <a:gd fmla="*/ 48 h 60" name="T9"/>
                <a:gd fmla="*/ 1525 w 2655" name="T10"/>
                <a:gd fmla="*/ 36 h 60" name="T11"/>
                <a:gd fmla="*/ 1195 w 2655" name="T12"/>
                <a:gd fmla="*/ 45 h 60" name="T13"/>
                <a:gd fmla="*/ 817 w 2655" name="T14"/>
                <a:gd fmla="*/ 39 h 60" name="T15"/>
                <a:gd fmla="*/ 499 w 2655" name="T16"/>
                <a:gd fmla="*/ 27 h 60" name="T17"/>
                <a:gd fmla="*/ 136 w 2655" name="T18"/>
                <a:gd fmla="*/ 39 h 60" name="T19"/>
                <a:gd fmla="*/ 10 w 2655" name="T20"/>
                <a:gd fmla="*/ 33 h 60" name="T21"/>
                <a:gd fmla="*/ 76 w 2655" name="T22"/>
                <a:gd fmla="*/ 24 h 60" name="T23"/>
                <a:gd fmla="*/ 310 w 2655" name="T24"/>
                <a:gd fmla="*/ 18 h 60" name="T25"/>
                <a:gd fmla="*/ 544 w 2655" name="T26"/>
                <a:gd fmla="*/ 0 h 60" name="T27"/>
                <a:gd fmla="*/ 853 w 2655" name="T28"/>
                <a:gd fmla="*/ 21 h 60" name="T29"/>
                <a:gd fmla="*/ 1114 w 2655" name="T30"/>
                <a:gd fmla="*/ 21 h 60" name="T31"/>
                <a:gd fmla="*/ 1399 w 2655" name="T32"/>
                <a:gd fmla="*/ 3 h 60" name="T33"/>
                <a:gd fmla="*/ 1588 w 2655" name="T34"/>
                <a:gd fmla="*/ 9 h 60" name="T35"/>
                <a:gd fmla="*/ 1807 w 2655" name="T36"/>
                <a:gd fmla="*/ 21 h 60" name="T37"/>
                <a:gd fmla="*/ 2035 w 2655" name="T38"/>
                <a:gd fmla="*/ 12 h 60" name="T39"/>
                <a:gd fmla="*/ 2290 w 2655" name="T40"/>
                <a:gd fmla="*/ 18 h 60" name="T41"/>
                <a:gd fmla="*/ 2596 w 2655" name="T42"/>
                <a:gd fmla="*/ 3 h 60" name="T43"/>
                <a:gd fmla="*/ 2641 w 2655" name="T44"/>
                <a:gd fmla="*/ 6 h 60" name="T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60" w="2655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30076" name="Freeform 28"/>
            <p:cNvSpPr>
              <a:spLocks/>
            </p:cNvSpPr>
            <p:nvPr userDrawn="1"/>
          </p:nvSpPr>
          <p:spPr>
            <a:xfrm>
              <a:off x="0" y="4032"/>
              <a:ext cx="2041" cy="62"/>
            </a:xfrm>
            <a:custGeom>
              <a:avLst/>
              <a:gdLst>
                <a:gd fmla="*/ 1893 w 2041" name="T0"/>
                <a:gd fmla="*/ 39 h 62" name="T1"/>
                <a:gd fmla="*/ 1578 w 2041" name="T2"/>
                <a:gd fmla="*/ 45 h 62" name="T3"/>
                <a:gd fmla="*/ 1011 w 2041" name="T4"/>
                <a:gd fmla="*/ 60 h 62" name="T5"/>
                <a:gd fmla="*/ 438 w 2041" name="T6"/>
                <a:gd fmla="*/ 57 h 62" name="T7"/>
                <a:gd fmla="*/ 0 w 2041" name="T8"/>
                <a:gd fmla="*/ 36 h 62" name="T9"/>
                <a:gd fmla="*/ 0 w 2041" name="T10"/>
                <a:gd fmla="*/ 3 h 62" name="T11"/>
                <a:gd fmla="*/ 210 w 2041" name="T12"/>
                <a:gd fmla="*/ 18 h 62" name="T13"/>
                <a:gd fmla="*/ 474 w 2041" name="T14"/>
                <a:gd fmla="*/ 21 h 62" name="T15"/>
                <a:gd fmla="*/ 678 w 2041" name="T16"/>
                <a:gd fmla="*/ 9 h 62" name="T17"/>
                <a:gd fmla="*/ 897 w 2041" name="T18"/>
                <a:gd fmla="*/ 9 h 62" name="T19"/>
                <a:gd fmla="*/ 1167 w 2041" name="T20"/>
                <a:gd fmla="*/ 30 h 62" name="T21"/>
                <a:gd fmla="*/ 1500 w 2041" name="T22"/>
                <a:gd fmla="*/ 24 h 62" name="T23"/>
                <a:gd fmla="*/ 1758 w 2041" name="T24"/>
                <a:gd fmla="*/ 3 h 62" name="T25"/>
                <a:gd fmla="*/ 1938 w 2041" name="T26"/>
                <a:gd fmla="*/ 18 h 62" name="T27"/>
                <a:gd fmla="*/ 2034 w 2041" name="T28"/>
                <a:gd fmla="*/ 33 h 62" name="T29"/>
                <a:gd fmla="*/ 1893 w 2041" name="T30"/>
                <a:gd fmla="*/ 39 h 62" name="T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2" w="2041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</p:grpSp>
      <p:sp>
        <p:nvSpPr>
          <p:cNvPr id="130077" name="Rectangle 29"/>
          <p:cNvSpPr>
            <a:spLocks noChangeArrowheads="1" noGrp="1"/>
          </p:cNvSpPr>
          <p:nvPr>
            <p:ph sz="quarter" type="ctrTitle"/>
          </p:nvPr>
        </p:nvSpPr>
        <p:spPr>
          <a:xfrm>
            <a:off x="685800" y="1868488"/>
            <a:ext cx="7772400" cy="1600200"/>
          </a:xfrm>
        </p:spPr>
        <p:txBody>
          <a:bodyPr anchorCtr="1" numCol="1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0078" name="Rectangle 30"/>
          <p:cNvSpPr>
            <a:spLocks noChangeArrowheads="1" noGrp="1"/>
          </p:cNvSpPr>
          <p:nvPr>
            <p:ph idx="1" sz="quarter" type="subTitle"/>
          </p:nvPr>
        </p:nvSpPr>
        <p:spPr>
          <a:xfrm>
            <a:off x="1273175" y="3729038"/>
            <a:ext cx="6400800" cy="1371600"/>
          </a:xfrm>
        </p:spPr>
        <p:txBody>
          <a:bodyPr anchorCtr="1" numCol="1"/>
          <a:lstStyle>
            <a:lvl1pPr algn="ctr" indent="0" marL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0079" name="Rectangle 31"/>
          <p:cNvSpPr>
            <a:spLocks noChangeArrowheads="1" noGrp="1"/>
          </p:cNvSpPr>
          <p:nvPr>
            <p:ph idx="2" sz="quarter" type="dt"/>
          </p:nvPr>
        </p:nvSpPr>
        <p:spPr>
          <a:xfrm>
            <a:off x="685800" y="6348413"/>
            <a:ext cx="1905000" cy="457200"/>
          </a:xfrm>
        </p:spPr>
        <p:txBody>
          <a:bodyPr numCol="1"/>
          <a:lstStyle>
            <a:lvl1pPr>
              <a:defRPr/>
            </a:lvl1pPr>
          </a:lstStyle>
          <a:p>
            <a:fld id="{BDD62557-913C-46A8-9CF6-31C975A9983A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130080" name="Rectangle 32"/>
          <p:cNvSpPr>
            <a:spLocks noChangeArrowheads="1" noGrp="1"/>
          </p:cNvSpPr>
          <p:nvPr>
            <p:ph idx="3" sz="quarter" type="ftr"/>
          </p:nvPr>
        </p:nvSpPr>
        <p:spPr>
          <a:xfrm>
            <a:off x="3124200" y="6348413"/>
            <a:ext cx="2895600" cy="45720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0081" name="Rectangle 33"/>
          <p:cNvSpPr>
            <a:spLocks noChangeArrowheads="1" noGrp="1"/>
          </p:cNvSpPr>
          <p:nvPr>
            <p:ph idx="4" sz="quarter" type="sldNum"/>
          </p:nvPr>
        </p:nvSpPr>
        <p:spPr>
          <a:xfrm>
            <a:off x="6553200" y="6348413"/>
            <a:ext cx="1905000" cy="457200"/>
          </a:xfrm>
        </p:spPr>
        <p:txBody>
          <a:bodyPr numCol="1"/>
          <a:lstStyle>
            <a:lvl1pPr>
              <a:defRPr/>
            </a:lvl1pPr>
          </a:lstStyle>
          <a:p>
            <a:fld id="{171A02CE-29FF-4E90-B25F-D336502DA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fld id="{73F70253-7A8E-4E92-81D3-AA4AA167D867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76A0A00-B500-475B-97F6-FE1062405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515100" y="768350"/>
            <a:ext cx="1943100" cy="5327650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685800" y="768350"/>
            <a:ext cx="5676900" cy="5327650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fld id="{6F381B0A-DEFB-4B43-AD84-68B2453CCFA6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C2ABEE9-FB1D-48F0-BCFD-9AB5FAF7E2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sz="half" type="body"/>
          </p:nvPr>
        </p:nvSpPr>
        <p:spPr>
          <a:xfrm>
            <a:off x="685800" y="1981200"/>
            <a:ext cx="3810000" cy="411480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981200"/>
            <a:ext cx="3810000" cy="411480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>
          <a:xfrm>
            <a:off x="665163" y="6367463"/>
            <a:ext cx="1905000" cy="457200"/>
          </a:xfrm>
        </p:spPr>
        <p:txBody>
          <a:bodyPr numCol="1"/>
          <a:lstStyle>
            <a:lvl1pPr>
              <a:defRPr/>
            </a:lvl1pPr>
          </a:lstStyle>
          <a:p>
            <a:fld id="{6EBD5BFC-5279-4C75-AB8E-EF8008529F91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>
          <a:xfrm>
            <a:off x="3103563" y="6367463"/>
            <a:ext cx="2895600" cy="45720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>
          <a:xfrm>
            <a:off x="6532563" y="6367463"/>
            <a:ext cx="1905000" cy="457200"/>
          </a:xfrm>
        </p:spPr>
        <p:txBody>
          <a:bodyPr numCol="1"/>
          <a:lstStyle>
            <a:lvl1pPr>
              <a:defRPr/>
            </a:lvl1pPr>
          </a:lstStyle>
          <a:p>
            <a:fld id="{61BFE3D1-6528-4E1E-B14B-8396C8DE4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81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sz="half" type="body"/>
          </p:nvPr>
        </p:nvSpPr>
        <p:spPr>
          <a:xfrm>
            <a:off x="685800" y="1981200"/>
            <a:ext cx="3810000" cy="411480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idx="2" sz="half" type="media"/>
          </p:nvPr>
        </p:nvSpPr>
        <p:spPr>
          <a:xfrm>
            <a:off x="4648200" y="1981200"/>
            <a:ext cx="3810000" cy="4114800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>
          <a:xfrm>
            <a:off x="665163" y="6367463"/>
            <a:ext cx="1905000" cy="457200"/>
          </a:xfrm>
        </p:spPr>
        <p:txBody>
          <a:bodyPr numCol="1"/>
          <a:lstStyle>
            <a:lvl1pPr>
              <a:defRPr/>
            </a:lvl1pPr>
          </a:lstStyle>
          <a:p>
            <a:fld id="{E284522D-ABD0-4F10-B37B-F5433DE9F44E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>
          <a:xfrm>
            <a:off x="3103563" y="6367463"/>
            <a:ext cx="2895600" cy="45720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>
          <a:xfrm>
            <a:off x="6532563" y="6367463"/>
            <a:ext cx="1905000" cy="457200"/>
          </a:xfrm>
        </p:spPr>
        <p:txBody>
          <a:bodyPr numCol="1"/>
          <a:lstStyle>
            <a:lvl1pPr>
              <a:defRPr/>
            </a:lvl1pPr>
          </a:lstStyle>
          <a:p>
            <a:fld id="{B2FE2D15-C1E2-4077-BC45-7BE211A33E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7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fld id="{0B995083-2F6F-461C-A8C3-E5A04CAC2029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D4AFCDC3-104D-4633-A6A0-3BB3A3489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9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fld id="{C811BA5D-066F-4154-9309-BC0F16A4FD91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B501D5F-34D0-4ACF-A048-5DBAE6273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4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685800" y="1981200"/>
            <a:ext cx="3810000" cy="41148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981200"/>
            <a:ext cx="3810000" cy="41148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fld id="{B2D4704B-054D-4D8E-9B23-26DEA4D2A8A1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FB86833A-172A-487E-A7A5-8B416FF4D0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7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fld id="{4E2BAB38-630A-4FC3-BC7F-39883CA781CA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350F3FAB-D512-4DC0-A255-3F2DD9B52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fld id="{C9A76D62-6935-4CCA-B37A-2BE528690A7A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E62CC40-3F5D-42D1-A192-9C519AC6DE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8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fld id="{427A126F-B4F6-4782-A822-040CC5C37DD6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F7572D21-FFEC-45B9-8D85-D7B0EAF423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0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fld id="{ED57560F-278F-48F5-8567-EA09CB80D7DD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D53A5323-D9C1-483D-AEE5-05D038D93E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7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fld id="{C9BE09EC-922C-4F9E-A8AB-F0C6BC04772C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F1AFAC5C-68D8-46E2-B634-0D8890210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87003"/>
      </p:ext>
    </p:extLst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9" Target="../media/image5.png" Type="http://schemas.openxmlformats.org/officeDocument/2006/relationships/image"/><Relationship Id="rId20" Target="../media/image6.png" Type="http://schemas.openxmlformats.org/officeDocument/2006/relationships/image"/><Relationship Id="rId18" Target="../media/image4.png" Type="http://schemas.openxmlformats.org/officeDocument/2006/relationships/image"/><Relationship Id="rId17" Target="../media/image3.png" Type="http://schemas.openxmlformats.org/officeDocument/2006/relationships/image"/><Relationship Id="rId16" Target="../media/image2.png" Type="http://schemas.openxmlformats.org/officeDocument/2006/relationships/image"/><Relationship Id="rId15" Target="../slideLayouts/slideLayout13.xml" Type="http://schemas.openxmlformats.org/officeDocument/2006/relationships/slideLayout"/><Relationship Id="rId14" Target="../slideLayouts/slideLayout12.xml" Type="http://schemas.openxmlformats.org/officeDocument/2006/relationships/slideLayout"/><Relationship Id="rId13" Target="../slideLayouts/slideLayout11.xml" Type="http://schemas.openxmlformats.org/officeDocument/2006/relationships/slideLayout"/><Relationship Id="rId12" Target="../slideLayouts/slideLayout10.xml" Type="http://schemas.openxmlformats.org/officeDocument/2006/relationships/slideLayout"/><Relationship Id="rId11" Target="../slideLayouts/slideLayout9.xml" Type="http://schemas.openxmlformats.org/officeDocument/2006/relationships/slideLayout"/><Relationship Id="rId9" Target="../slideLayouts/slideLayout7.xml" Type="http://schemas.openxmlformats.org/officeDocument/2006/relationships/slideLayout"/><Relationship Id="rId10" Target="../slideLayouts/slideLayout8.xml" Type="http://schemas.openxmlformats.org/officeDocument/2006/relationships/slideLayout"/><Relationship Id="rId8" Target="../slideLayouts/slideLayout6.xml" Type="http://schemas.openxmlformats.org/officeDocument/2006/relationships/slideLayout"/><Relationship Id="rId7" Target="../slideLayouts/slideLayout5.xml" Type="http://schemas.openxmlformats.org/officeDocument/2006/relationships/slideLayout"/><Relationship Id="rId6" Target="../slideLayouts/slideLayout4.xml" Type="http://schemas.openxmlformats.org/officeDocument/2006/relationships/slideLayout"/><Relationship Id="rId5" Target="../slideLayouts/slideLayout3.xml" Type="http://schemas.openxmlformats.org/officeDocument/2006/relationships/slideLayout"/><Relationship Id="rId4" Target="../slideLayouts/slideLayout2.xml" Type="http://schemas.openxmlformats.org/officeDocument/2006/relationships/slideLayout"/><Relationship Id="rId3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rcRect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29027" name="Freeform 3"/>
            <p:cNvSpPr>
              <a:spLocks/>
            </p:cNvSpPr>
            <p:nvPr userDrawn="1"/>
          </p:nvSpPr>
          <p:spPr>
            <a:xfrm>
              <a:off x="5" y="0"/>
              <a:ext cx="5763" cy="477"/>
            </a:xfrm>
            <a:custGeom>
              <a:avLst/>
              <a:gdLst>
                <a:gd fmla="*/ 0 w 5763" name="T0"/>
                <a:gd fmla="*/ 450 h 477" name="T1"/>
                <a:gd fmla="*/ 3 w 5763" name="T2"/>
                <a:gd fmla="*/ 0 h 477" name="T3"/>
                <a:gd fmla="*/ 5763 w 5763" name="T4"/>
                <a:gd fmla="*/ 0 h 477" name="T5"/>
                <a:gd fmla="*/ 5763 w 5763" name="T6"/>
                <a:gd fmla="*/ 465 h 477" name="T7"/>
                <a:gd fmla="*/ 4821 w 5763" name="T8"/>
                <a:gd fmla="*/ 477 h 477" name="T9"/>
                <a:gd fmla="*/ 4326 w 5763" name="T10"/>
                <a:gd fmla="*/ 447 h 477" name="T11"/>
                <a:gd fmla="*/ 3783 w 5763" name="T12"/>
                <a:gd fmla="*/ 465 h 477" name="T13"/>
                <a:gd fmla="*/ 3417 w 5763" name="T14"/>
                <a:gd fmla="*/ 456 h 477" name="T15"/>
                <a:gd fmla="*/ 2973 w 5763" name="T16"/>
                <a:gd fmla="*/ 459 h 477" name="T17"/>
                <a:gd fmla="*/ 2451 w 5763" name="T18"/>
                <a:gd fmla="*/ 453 h 477" name="T19"/>
                <a:gd fmla="*/ 2289 w 5763" name="T20"/>
                <a:gd fmla="*/ 441 h 477" name="T21"/>
                <a:gd fmla="*/ 2010 w 5763" name="T22"/>
                <a:gd fmla="*/ 453 h 477" name="T23"/>
                <a:gd fmla="*/ 1827 w 5763" name="T24"/>
                <a:gd fmla="*/ 450 h 477" name="T25"/>
                <a:gd fmla="*/ 1215 w 5763" name="T26"/>
                <a:gd fmla="*/ 465 h 477" name="T27"/>
                <a:gd fmla="*/ 660 w 5763" name="T28"/>
                <a:gd fmla="*/ 456 h 477" name="T29"/>
                <a:gd fmla="*/ 0 w 5763" name="T30"/>
                <a:gd fmla="*/ 450 h 477" name="T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77" w="5763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28" name="Freeform 4"/>
            <p:cNvSpPr>
              <a:spLocks/>
            </p:cNvSpPr>
            <p:nvPr userDrawn="1"/>
          </p:nvSpPr>
          <p:spPr>
            <a:xfrm>
              <a:off x="0" y="98"/>
              <a:ext cx="256" cy="253"/>
            </a:xfrm>
            <a:custGeom>
              <a:avLst/>
              <a:gdLst>
                <a:gd fmla="*/ 8 w 256" name="T0"/>
                <a:gd fmla="*/ 190 h 253" name="T1"/>
                <a:gd fmla="*/ 71 w 256" name="T2"/>
                <a:gd fmla="*/ 115 h 253" name="T3"/>
                <a:gd fmla="*/ 203 w 256" name="T4"/>
                <a:gd fmla="*/ 16 h 253" name="T5"/>
                <a:gd fmla="*/ 251 w 256" name="T6"/>
                <a:gd fmla="*/ 19 h 253" name="T7"/>
                <a:gd fmla="*/ 236 w 256" name="T8"/>
                <a:gd fmla="*/ 46 h 253" name="T9"/>
                <a:gd fmla="*/ 176 w 256" name="T10"/>
                <a:gd fmla="*/ 82 h 253" name="T11"/>
                <a:gd fmla="*/ 92 w 256" name="T12"/>
                <a:gd fmla="*/ 154 h 253" name="T13"/>
                <a:gd fmla="*/ 23 w 256" name="T14"/>
                <a:gd fmla="*/ 247 h 253" name="T15"/>
                <a:gd fmla="*/ 8 w 256" name="T16"/>
                <a:gd fmla="*/ 190 h 253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3" w="256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29" name="Freeform 5"/>
            <p:cNvSpPr>
              <a:spLocks/>
            </p:cNvSpPr>
            <p:nvPr userDrawn="1"/>
          </p:nvSpPr>
          <p:spPr>
            <a:xfrm>
              <a:off x="56" y="0"/>
              <a:ext cx="708" cy="459"/>
            </a:xfrm>
            <a:custGeom>
              <a:avLst/>
              <a:gdLst>
                <a:gd fmla="*/ 0 w 708" name="T0"/>
                <a:gd fmla="*/ 432 h 459" name="T1"/>
                <a:gd fmla="*/ 0 w 708" name="T2"/>
                <a:gd fmla="*/ 453 h 459" name="T3"/>
                <a:gd fmla="*/ 72 w 708" name="T4"/>
                <a:gd fmla="*/ 324 h 459" name="T5"/>
                <a:gd fmla="*/ 198 w 708" name="T6"/>
                <a:gd fmla="*/ 201 h 459" name="T7"/>
                <a:gd fmla="*/ 366 w 708" name="T8"/>
                <a:gd fmla="*/ 102 h 459" name="T9"/>
                <a:gd fmla="*/ 531 w 708" name="T10"/>
                <a:gd fmla="*/ 36 h 459" name="T11"/>
                <a:gd fmla="*/ 609 w 708" name="T12"/>
                <a:gd fmla="*/ 0 h 459" name="T13"/>
                <a:gd fmla="*/ 708 w 708" name="T14"/>
                <a:gd fmla="*/ 3 h 459" name="T15"/>
                <a:gd fmla="*/ 591 w 708" name="T16"/>
                <a:gd fmla="*/ 66 h 459" name="T17"/>
                <a:gd fmla="*/ 417 w 708" name="T18"/>
                <a:gd fmla="*/ 126 h 459" name="T19"/>
                <a:gd fmla="*/ 237 w 708" name="T20"/>
                <a:gd fmla="*/ 231 h 459" name="T21"/>
                <a:gd fmla="*/ 117 w 708" name="T22"/>
                <a:gd fmla="*/ 345 h 459" name="T23"/>
                <a:gd fmla="*/ 51 w 708" name="T24"/>
                <a:gd fmla="*/ 459 h 459" name="T25"/>
                <a:gd fmla="*/ 0 w 708" name="T26"/>
                <a:gd fmla="*/ 453 h 459" name="T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59" w="708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30" name="Freeform 6"/>
            <p:cNvSpPr>
              <a:spLocks/>
            </p:cNvSpPr>
            <p:nvPr userDrawn="1"/>
          </p:nvSpPr>
          <p:spPr>
            <a:xfrm>
              <a:off x="131" y="269"/>
              <a:ext cx="251" cy="194"/>
            </a:xfrm>
            <a:custGeom>
              <a:avLst/>
              <a:gdLst>
                <a:gd fmla="*/ 21 w 251" name="T0"/>
                <a:gd fmla="*/ 163 h 194" name="T1"/>
                <a:gd fmla="*/ 9 w 251" name="T2"/>
                <a:gd fmla="*/ 184 h 194" name="T3"/>
                <a:gd fmla="*/ 75 w 251" name="T4"/>
                <a:gd fmla="*/ 103 h 194" name="T5"/>
                <a:gd fmla="*/ 165 w 251" name="T6"/>
                <a:gd fmla="*/ 28 h 194" name="T7"/>
                <a:gd fmla="*/ 207 w 251" name="T8"/>
                <a:gd fmla="*/ 7 h 194" name="T9"/>
                <a:gd fmla="*/ 246 w 251" name="T10"/>
                <a:gd fmla="*/ 4 h 194" name="T11"/>
                <a:gd fmla="*/ 237 w 251" name="T12"/>
                <a:gd fmla="*/ 34 h 194" name="T13"/>
                <a:gd fmla="*/ 183 w 251" name="T14"/>
                <a:gd fmla="*/ 61 h 194" name="T15"/>
                <a:gd fmla="*/ 108 w 251" name="T16"/>
                <a:gd fmla="*/ 124 h 194" name="T17"/>
                <a:gd fmla="*/ 54 w 251" name="T18"/>
                <a:gd fmla="*/ 190 h 194" name="T19"/>
                <a:gd fmla="*/ 6 w 251" name="T20"/>
                <a:gd fmla="*/ 184 h 194" name="T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94" w="251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31" name="Freeform 7"/>
            <p:cNvSpPr>
              <a:spLocks/>
            </p:cNvSpPr>
            <p:nvPr userDrawn="1"/>
          </p:nvSpPr>
          <p:spPr>
            <a:xfrm>
              <a:off x="341" y="0"/>
              <a:ext cx="159" cy="72"/>
            </a:xfrm>
            <a:custGeom>
              <a:avLst/>
              <a:gdLst>
                <a:gd fmla="*/ 99 w 159" name="T0"/>
                <a:gd fmla="*/ 0 h 72" name="T1"/>
                <a:gd fmla="*/ 15 w 159" name="T2"/>
                <a:gd fmla="*/ 36 h 72" name="T3"/>
                <a:gd fmla="*/ 6 w 159" name="T4"/>
                <a:gd fmla="*/ 60 h 72" name="T5"/>
                <a:gd fmla="*/ 36 w 159" name="T6"/>
                <a:gd fmla="*/ 69 h 72" name="T7"/>
                <a:gd fmla="*/ 87 w 159" name="T8"/>
                <a:gd fmla="*/ 42 h 72" name="T9"/>
                <a:gd fmla="*/ 159 w 159" name="T10"/>
                <a:gd fmla="*/ 0 h 72" name="T11"/>
                <a:gd fmla="*/ 99 w 159" name="T12"/>
                <a:gd fmla="*/ 0 h 72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159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32" name="Freeform 8"/>
            <p:cNvSpPr>
              <a:spLocks/>
            </p:cNvSpPr>
            <p:nvPr userDrawn="1"/>
          </p:nvSpPr>
          <p:spPr>
            <a:xfrm>
              <a:off x="488" y="0"/>
              <a:ext cx="455" cy="216"/>
            </a:xfrm>
            <a:custGeom>
              <a:avLst/>
              <a:gdLst>
                <a:gd fmla="*/ 395 w 455" name="T0"/>
                <a:gd fmla="*/ 0 h 216" name="T1"/>
                <a:gd fmla="*/ 338 w 455" name="T2"/>
                <a:gd fmla="*/ 48 h 216" name="T3"/>
                <a:gd fmla="*/ 242 w 455" name="T4"/>
                <a:gd fmla="*/ 102 h 216" name="T5"/>
                <a:gd fmla="*/ 104 w 455" name="T6"/>
                <a:gd fmla="*/ 147 h 216" name="T7"/>
                <a:gd fmla="*/ 35 w 455" name="T8"/>
                <a:gd fmla="*/ 168 h 216" name="T9"/>
                <a:gd fmla="*/ 8 w 455" name="T10"/>
                <a:gd fmla="*/ 192 h 216" name="T11"/>
                <a:gd fmla="*/ 8 w 455" name="T12"/>
                <a:gd fmla="*/ 213 h 216" name="T13"/>
                <a:gd fmla="*/ 59 w 455" name="T14"/>
                <a:gd fmla="*/ 213 h 216" name="T15"/>
                <a:gd fmla="*/ 86 w 455" name="T16"/>
                <a:gd fmla="*/ 192 h 216" name="T17"/>
                <a:gd fmla="*/ 173 w 455" name="T18"/>
                <a:gd fmla="*/ 159 h 216" name="T19"/>
                <a:gd fmla="*/ 299 w 455" name="T20"/>
                <a:gd fmla="*/ 126 h 216" name="T21"/>
                <a:gd fmla="*/ 392 w 455" name="T22"/>
                <a:gd fmla="*/ 72 h 216" name="T23"/>
                <a:gd fmla="*/ 455 w 455" name="T24"/>
                <a:gd fmla="*/ 0 h 216" name="T25"/>
                <a:gd fmla="*/ 395 w 455" name="T26"/>
                <a:gd fmla="*/ 0 h 216" name="T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16" w="455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33" name="Freeform 9"/>
            <p:cNvSpPr>
              <a:spLocks/>
            </p:cNvSpPr>
            <p:nvPr userDrawn="1"/>
          </p:nvSpPr>
          <p:spPr>
            <a:xfrm>
              <a:off x="1448" y="37"/>
              <a:ext cx="414" cy="108"/>
            </a:xfrm>
            <a:custGeom>
              <a:avLst/>
              <a:gdLst>
                <a:gd fmla="*/ 0 w 414" name="T0"/>
                <a:gd fmla="*/ 11 h 108" name="T1"/>
                <a:gd fmla="*/ 24 w 414" name="T2"/>
                <a:gd fmla="*/ 11 h 108" name="T3"/>
                <a:gd fmla="*/ 156 w 414" name="T4"/>
                <a:gd fmla="*/ 2 h 108" name="T5"/>
                <a:gd fmla="*/ 288 w 414" name="T6"/>
                <a:gd fmla="*/ 23 h 108" name="T7"/>
                <a:gd fmla="*/ 384 w 414" name="T8"/>
                <a:gd fmla="*/ 53 h 108" name="T9"/>
                <a:gd fmla="*/ 411 w 414" name="T10"/>
                <a:gd fmla="*/ 74 h 108" name="T11"/>
                <a:gd fmla="*/ 405 w 414" name="T12"/>
                <a:gd fmla="*/ 104 h 108" name="T13"/>
                <a:gd fmla="*/ 363 w 414" name="T14"/>
                <a:gd fmla="*/ 101 h 108" name="T15"/>
                <a:gd fmla="*/ 294 w 414" name="T16"/>
                <a:gd fmla="*/ 77 h 108" name="T17"/>
                <a:gd fmla="*/ 174 w 414" name="T18"/>
                <a:gd fmla="*/ 50 h 108" name="T19"/>
                <a:gd fmla="*/ 72 w 414" name="T20"/>
                <a:gd fmla="*/ 62 h 108" name="T21"/>
                <a:gd fmla="*/ 36 w 414" name="T22"/>
                <a:gd fmla="*/ 59 h 108" name="T23"/>
                <a:gd fmla="*/ 0 w 414" name="T24"/>
                <a:gd fmla="*/ 11 h 108" name="T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8" w="414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34" name="Freeform 10"/>
            <p:cNvSpPr>
              <a:spLocks/>
            </p:cNvSpPr>
            <p:nvPr userDrawn="1"/>
          </p:nvSpPr>
          <p:spPr>
            <a:xfrm>
              <a:off x="1790" y="0"/>
              <a:ext cx="520" cy="225"/>
            </a:xfrm>
            <a:custGeom>
              <a:avLst/>
              <a:gdLst>
                <a:gd fmla="*/ 42 w 520" name="T0"/>
                <a:gd fmla="*/ 0 h 225" name="T1"/>
                <a:gd fmla="*/ 12 w 520" name="T2"/>
                <a:gd fmla="*/ 24 h 225" name="T3"/>
                <a:gd fmla="*/ 114 w 520" name="T4"/>
                <a:gd fmla="*/ 54 h 225" name="T5"/>
                <a:gd fmla="*/ 240 w 520" name="T6"/>
                <a:gd fmla="*/ 117 h 225" name="T7"/>
                <a:gd fmla="*/ 333 w 520" name="T8"/>
                <a:gd fmla="*/ 153 h 225" name="T9"/>
                <a:gd fmla="*/ 438 w 520" name="T10"/>
                <a:gd fmla="*/ 219 h 225" name="T11"/>
                <a:gd fmla="*/ 426 w 520" name="T12"/>
                <a:gd fmla="*/ 192 h 225" name="T13"/>
                <a:gd fmla="*/ 441 w 520" name="T14"/>
                <a:gd fmla="*/ 180 h 225" name="T15"/>
                <a:gd fmla="*/ 519 w 520" name="T16"/>
                <a:gd fmla="*/ 216 h 225" name="T17"/>
                <a:gd fmla="*/ 450 w 520" name="T18"/>
                <a:gd fmla="*/ 162 h 225" name="T19"/>
                <a:gd fmla="*/ 381 w 520" name="T20"/>
                <a:gd fmla="*/ 135 h 225" name="T21"/>
                <a:gd fmla="*/ 285 w 520" name="T22"/>
                <a:gd fmla="*/ 84 h 225" name="T23"/>
                <a:gd fmla="*/ 186 w 520" name="T24"/>
                <a:gd fmla="*/ 18 h 225" name="T25"/>
                <a:gd fmla="*/ 123 w 520" name="T26"/>
                <a:gd fmla="*/ 0 h 225" name="T27"/>
                <a:gd fmla="*/ 42 w 520" name="T28"/>
                <a:gd fmla="*/ 0 h 225" name="T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5" w="520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35" name="Freeform 11"/>
            <p:cNvSpPr>
              <a:spLocks/>
            </p:cNvSpPr>
            <p:nvPr userDrawn="1"/>
          </p:nvSpPr>
          <p:spPr>
            <a:xfrm>
              <a:off x="1943" y="154"/>
              <a:ext cx="431" cy="233"/>
            </a:xfrm>
            <a:custGeom>
              <a:avLst/>
              <a:gdLst>
                <a:gd fmla="*/ 6 w 431" name="T0"/>
                <a:gd fmla="*/ 38 h 233" name="T1"/>
                <a:gd fmla="*/ 9 w 431" name="T2"/>
                <a:gd fmla="*/ 20 h 233" name="T3"/>
                <a:gd fmla="*/ 42 w 431" name="T4"/>
                <a:gd fmla="*/ 2 h 233" name="T5"/>
                <a:gd fmla="*/ 90 w 431" name="T6"/>
                <a:gd fmla="*/ 35 h 233" name="T7"/>
                <a:gd fmla="*/ 189 w 431" name="T8"/>
                <a:gd fmla="*/ 89 h 233" name="T9"/>
                <a:gd fmla="*/ 288 w 431" name="T10"/>
                <a:gd fmla="*/ 140 h 233" name="T11"/>
                <a:gd fmla="*/ 375 w 431" name="T12"/>
                <a:gd fmla="*/ 176 h 233" name="T13"/>
                <a:gd fmla="*/ 396 w 431" name="T14"/>
                <a:gd fmla="*/ 176 h 233" name="T15"/>
                <a:gd fmla="*/ 429 w 431" name="T16"/>
                <a:gd fmla="*/ 212 h 233" name="T17"/>
                <a:gd fmla="*/ 408 w 431" name="T18"/>
                <a:gd fmla="*/ 233 h 233" name="T19"/>
                <a:gd fmla="*/ 333 w 431" name="T20"/>
                <a:gd fmla="*/ 212 h 233" name="T21"/>
                <a:gd fmla="*/ 186 w 431" name="T22"/>
                <a:gd fmla="*/ 143 h 233" name="T23"/>
                <a:gd fmla="*/ 48 w 431" name="T24"/>
                <a:gd fmla="*/ 68 h 233" name="T25"/>
                <a:gd fmla="*/ 6 w 431" name="T26"/>
                <a:gd fmla="*/ 38 h 233" name="T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33" w="431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36" name="Freeform 12"/>
            <p:cNvSpPr>
              <a:spLocks/>
            </p:cNvSpPr>
            <p:nvPr userDrawn="1"/>
          </p:nvSpPr>
          <p:spPr>
            <a:xfrm>
              <a:off x="2262" y="87"/>
              <a:ext cx="396" cy="227"/>
            </a:xfrm>
            <a:custGeom>
              <a:avLst/>
              <a:gdLst>
                <a:gd fmla="*/ 2 w 396" name="T0"/>
                <a:gd fmla="*/ 9 h 227" name="T1"/>
                <a:gd fmla="*/ 53 w 396" name="T2"/>
                <a:gd fmla="*/ 66 h 227" name="T3"/>
                <a:gd fmla="*/ 176 w 396" name="T4"/>
                <a:gd fmla="*/ 132 h 227" name="T5"/>
                <a:gd fmla="*/ 293 w 396" name="T6"/>
                <a:gd fmla="*/ 189 h 227" name="T7"/>
                <a:gd fmla="*/ 341 w 396" name="T8"/>
                <a:gd fmla="*/ 222 h 227" name="T9"/>
                <a:gd fmla="*/ 377 w 396" name="T10"/>
                <a:gd fmla="*/ 219 h 227" name="T11"/>
                <a:gd fmla="*/ 377 w 396" name="T12"/>
                <a:gd fmla="*/ 180 h 227" name="T13"/>
                <a:gd fmla="*/ 260 w 396" name="T14"/>
                <a:gd fmla="*/ 126 h 227" name="T15"/>
                <a:gd fmla="*/ 113 w 396" name="T16"/>
                <a:gd fmla="*/ 51 h 227" name="T17"/>
                <a:gd fmla="*/ 41 w 396" name="T18"/>
                <a:gd fmla="*/ 9 h 227" name="T19"/>
                <a:gd fmla="*/ 2 w 396" name="T20"/>
                <a:gd fmla="*/ 9 h 227" name="T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7" w="396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37" name="Freeform 13"/>
            <p:cNvSpPr>
              <a:spLocks/>
            </p:cNvSpPr>
            <p:nvPr userDrawn="1"/>
          </p:nvSpPr>
          <p:spPr>
            <a:xfrm>
              <a:off x="2264" y="240"/>
              <a:ext cx="516" cy="223"/>
            </a:xfrm>
            <a:custGeom>
              <a:avLst/>
              <a:gdLst>
                <a:gd fmla="*/ 3 w 516" name="T0"/>
                <a:gd fmla="*/ 10 h 223" name="T1"/>
                <a:gd fmla="*/ 105 w 516" name="T2"/>
                <a:gd fmla="*/ 97 h 223" name="T3"/>
                <a:gd fmla="*/ 243 w 516" name="T4"/>
                <a:gd fmla="*/ 178 h 223" name="T5"/>
                <a:gd fmla="*/ 357 w 516" name="T6"/>
                <a:gd fmla="*/ 217 h 223" name="T7"/>
                <a:gd fmla="*/ 498 w 516" name="T8"/>
                <a:gd fmla="*/ 214 h 223" name="T9"/>
                <a:gd fmla="*/ 468 w 516" name="T10"/>
                <a:gd fmla="*/ 187 h 223" name="T11"/>
                <a:gd fmla="*/ 309 w 516" name="T12"/>
                <a:gd fmla="*/ 136 h 223" name="T13"/>
                <a:gd fmla="*/ 123 w 516" name="T14"/>
                <a:gd fmla="*/ 34 h 223" name="T15"/>
                <a:gd fmla="*/ 3 w 516" name="T16"/>
                <a:gd fmla="*/ 10 h 223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3" w="516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38" name="Freeform 14"/>
            <p:cNvSpPr>
              <a:spLocks/>
            </p:cNvSpPr>
            <p:nvPr userDrawn="1"/>
          </p:nvSpPr>
          <p:spPr>
            <a:xfrm>
              <a:off x="2723" y="324"/>
              <a:ext cx="414" cy="100"/>
            </a:xfrm>
            <a:custGeom>
              <a:avLst/>
              <a:gdLst>
                <a:gd fmla="*/ 69 w 414" name="T0"/>
                <a:gd fmla="*/ 60 h 100" name="T1"/>
                <a:gd fmla="*/ 12 w 414" name="T2"/>
                <a:gd fmla="*/ 42 h 100" name="T3"/>
                <a:gd fmla="*/ 3 w 414" name="T4"/>
                <a:gd fmla="*/ 15 h 100" name="T5"/>
                <a:gd fmla="*/ 30 w 414" name="T6"/>
                <a:gd fmla="*/ 0 h 100" name="T7"/>
                <a:gd fmla="*/ 117 w 414" name="T8"/>
                <a:gd fmla="*/ 18 h 100" name="T9"/>
                <a:gd fmla="*/ 243 w 414" name="T10"/>
                <a:gd fmla="*/ 48 h 100" name="T11"/>
                <a:gd fmla="*/ 387 w 414" name="T12"/>
                <a:gd fmla="*/ 48 h 100" name="T13"/>
                <a:gd fmla="*/ 408 w 414" name="T14"/>
                <a:gd fmla="*/ 54 h 100" name="T15"/>
                <a:gd fmla="*/ 381 w 414" name="T16"/>
                <a:gd fmla="*/ 87 h 100" name="T17"/>
                <a:gd fmla="*/ 318 w 414" name="T18"/>
                <a:gd fmla="*/ 99 h 100" name="T19"/>
                <a:gd fmla="*/ 195 w 414" name="T20"/>
                <a:gd fmla="*/ 93 h 100" name="T21"/>
                <a:gd fmla="*/ 69 w 414" name="T22"/>
                <a:gd fmla="*/ 60 h 100" name="T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0" w="414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39" name="Freeform 15"/>
            <p:cNvSpPr>
              <a:spLocks/>
            </p:cNvSpPr>
            <p:nvPr userDrawn="1"/>
          </p:nvSpPr>
          <p:spPr>
            <a:xfrm>
              <a:off x="3165" y="375"/>
              <a:ext cx="150" cy="72"/>
            </a:xfrm>
            <a:custGeom>
              <a:avLst/>
              <a:gdLst>
                <a:gd fmla="*/ 3 w 150" name="T0"/>
                <a:gd fmla="*/ 67 h 72" name="T1"/>
                <a:gd fmla="*/ 84 w 150" name="T2"/>
                <a:gd fmla="*/ 19 h 72" name="T3"/>
                <a:gd fmla="*/ 123 w 150" name="T4"/>
                <a:gd fmla="*/ 1 h 72" name="T5"/>
                <a:gd fmla="*/ 150 w 150" name="T6"/>
                <a:gd fmla="*/ 22 h 72" name="T7"/>
                <a:gd fmla="*/ 123 w 150" name="T8"/>
                <a:gd fmla="*/ 55 h 72" name="T9"/>
                <a:gd fmla="*/ 90 w 150" name="T10"/>
                <a:gd fmla="*/ 70 h 72" name="T11"/>
                <a:gd fmla="*/ 0 w 150" name="T12"/>
                <a:gd fmla="*/ 67 h 72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150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40" name="Freeform 16"/>
            <p:cNvSpPr>
              <a:spLocks/>
            </p:cNvSpPr>
            <p:nvPr userDrawn="1"/>
          </p:nvSpPr>
          <p:spPr>
            <a:xfrm>
              <a:off x="3463" y="267"/>
              <a:ext cx="148" cy="91"/>
            </a:xfrm>
            <a:custGeom>
              <a:avLst/>
              <a:gdLst>
                <a:gd fmla="*/ 1 w 148" name="T0"/>
                <a:gd fmla="*/ 69 h 91" name="T1"/>
                <a:gd fmla="*/ 25 w 148" name="T2"/>
                <a:gd fmla="*/ 51 h 91" name="T3"/>
                <a:gd fmla="*/ 100 w 148" name="T4"/>
                <a:gd fmla="*/ 9 h 91" name="T5"/>
                <a:gd fmla="*/ 133 w 148" name="T6"/>
                <a:gd fmla="*/ 3 h 91" name="T7"/>
                <a:gd fmla="*/ 136 w 148" name="T8"/>
                <a:gd fmla="*/ 27 h 91" name="T9"/>
                <a:gd fmla="*/ 61 w 148" name="T10"/>
                <a:gd fmla="*/ 75 h 91" name="T11"/>
                <a:gd fmla="*/ 19 w 148" name="T12"/>
                <a:gd fmla="*/ 90 h 91" name="T13"/>
                <a:gd fmla="*/ 1 w 148" name="T14"/>
                <a:gd fmla="*/ 69 h 91" name="T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1" w="148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41" name="Freeform 17"/>
            <p:cNvSpPr>
              <a:spLocks/>
            </p:cNvSpPr>
            <p:nvPr userDrawn="1"/>
          </p:nvSpPr>
          <p:spPr>
            <a:xfrm>
              <a:off x="3580" y="58"/>
              <a:ext cx="938" cy="158"/>
            </a:xfrm>
            <a:custGeom>
              <a:avLst/>
              <a:gdLst>
                <a:gd fmla="*/ 172 w 938" name="T0"/>
                <a:gd fmla="*/ 86 h 158" name="T1"/>
                <a:gd fmla="*/ 61 w 938" name="T2"/>
                <a:gd fmla="*/ 137 h 158" name="T3"/>
                <a:gd fmla="*/ 16 w 938" name="T4"/>
                <a:gd fmla="*/ 155 h 158" name="T5"/>
                <a:gd fmla="*/ 7 w 938" name="T6"/>
                <a:gd fmla="*/ 122 h 158" name="T7"/>
                <a:gd fmla="*/ 58 w 938" name="T8"/>
                <a:gd fmla="*/ 80 h 158" name="T9"/>
                <a:gd fmla="*/ 172 w 938" name="T10"/>
                <a:gd fmla="*/ 38 h 158" name="T11"/>
                <a:gd fmla="*/ 304 w 938" name="T12"/>
                <a:gd fmla="*/ 11 h 158" name="T13"/>
                <a:gd fmla="*/ 463 w 938" name="T14"/>
                <a:gd fmla="*/ 2 h 158" name="T15"/>
                <a:gd fmla="*/ 631 w 938" name="T16"/>
                <a:gd fmla="*/ 23 h 158" name="T17"/>
                <a:gd fmla="*/ 796 w 938" name="T18"/>
                <a:gd fmla="*/ 53 h 158" name="T19"/>
                <a:gd fmla="*/ 841 w 938" name="T20"/>
                <a:gd fmla="*/ 47 h 158" name="T21"/>
                <a:gd fmla="*/ 907 w 938" name="T22"/>
                <a:gd fmla="*/ 71 h 158" name="T23"/>
                <a:gd fmla="*/ 919 w 938" name="T24"/>
                <a:gd fmla="*/ 101 h 158" name="T25"/>
                <a:gd fmla="*/ 793 w 938" name="T26"/>
                <a:gd fmla="*/ 98 h 158" name="T27"/>
                <a:gd fmla="*/ 634 w 938" name="T28"/>
                <a:gd fmla="*/ 62 h 158" name="T29"/>
                <a:gd fmla="*/ 439 w 938" name="T30"/>
                <a:gd fmla="*/ 38 h 158" name="T31"/>
                <a:gd fmla="*/ 238 w 938" name="T32"/>
                <a:gd fmla="*/ 59 h 158" name="T33"/>
                <a:gd fmla="*/ 172 w 938" name="T34"/>
                <a:gd fmla="*/ 86 h 158" name="T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58" w="93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42" name="Freeform 18"/>
            <p:cNvSpPr>
              <a:spLocks/>
            </p:cNvSpPr>
            <p:nvPr userDrawn="1"/>
          </p:nvSpPr>
          <p:spPr>
            <a:xfrm>
              <a:off x="3686" y="145"/>
              <a:ext cx="372" cy="98"/>
            </a:xfrm>
            <a:custGeom>
              <a:avLst/>
              <a:gdLst>
                <a:gd fmla="*/ 18 w 372" name="T0"/>
                <a:gd fmla="*/ 47 h 98" name="T1"/>
                <a:gd fmla="*/ 141 w 372" name="T2"/>
                <a:gd fmla="*/ 17 h 98" name="T3"/>
                <a:gd fmla="*/ 246 w 372" name="T4"/>
                <a:gd fmla="*/ 2 h 98" name="T5"/>
                <a:gd fmla="*/ 351 w 372" name="T6"/>
                <a:gd fmla="*/ 5 h 98" name="T7"/>
                <a:gd fmla="*/ 372 w 372" name="T8"/>
                <a:gd fmla="*/ 23 h 98" name="T9"/>
                <a:gd fmla="*/ 354 w 372" name="T10"/>
                <a:gd fmla="*/ 44 h 98" name="T11"/>
                <a:gd fmla="*/ 264 w 372" name="T12"/>
                <a:gd fmla="*/ 50 h 98" name="T13"/>
                <a:gd fmla="*/ 168 w 372" name="T14"/>
                <a:gd fmla="*/ 53 h 98" name="T15"/>
                <a:gd fmla="*/ 72 w 372" name="T16"/>
                <a:gd fmla="*/ 77 h 98" name="T17"/>
                <a:gd fmla="*/ 15 w 372" name="T18"/>
                <a:gd fmla="*/ 95 h 98" name="T19"/>
                <a:gd fmla="*/ 0 w 372" name="T20"/>
                <a:gd fmla="*/ 56 h 98" name="T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8" w="372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43" name="Freeform 19"/>
            <p:cNvSpPr>
              <a:spLocks/>
            </p:cNvSpPr>
            <p:nvPr userDrawn="1"/>
          </p:nvSpPr>
          <p:spPr>
            <a:xfrm>
              <a:off x="3618" y="308"/>
              <a:ext cx="318" cy="158"/>
            </a:xfrm>
            <a:custGeom>
              <a:avLst/>
              <a:gdLst>
                <a:gd fmla="*/ 0 w 318" name="T0"/>
                <a:gd fmla="*/ 158 h 158" name="T1"/>
                <a:gd fmla="*/ 12 w 318" name="T2"/>
                <a:gd fmla="*/ 137 h 158" name="T3"/>
                <a:gd fmla="*/ 162 w 318" name="T4"/>
                <a:gd fmla="*/ 71 h 158" name="T5"/>
                <a:gd fmla="*/ 249 w 318" name="T6"/>
                <a:gd fmla="*/ 20 h 158" name="T7"/>
                <a:gd fmla="*/ 285 w 318" name="T8"/>
                <a:gd fmla="*/ 2 h 158" name="T9"/>
                <a:gd fmla="*/ 309 w 318" name="T10"/>
                <a:gd fmla="*/ 11 h 158" name="T11"/>
                <a:gd fmla="*/ 303 w 318" name="T12"/>
                <a:gd fmla="*/ 47 h 158" name="T13"/>
                <a:gd fmla="*/ 219 w 318" name="T14"/>
                <a:gd fmla="*/ 89 h 158" name="T15"/>
                <a:gd fmla="*/ 108 w 318" name="T16"/>
                <a:gd fmla="*/ 140 h 158" name="T17"/>
                <a:gd fmla="*/ 57 w 318" name="T18"/>
                <a:gd fmla="*/ 152 h 158" name="T19"/>
                <a:gd fmla="*/ 0 w 318" name="T20"/>
                <a:gd fmla="*/ 158 h 158" name="T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8" w="31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44" name="Freeform 20"/>
            <p:cNvSpPr>
              <a:spLocks/>
            </p:cNvSpPr>
            <p:nvPr userDrawn="1"/>
          </p:nvSpPr>
          <p:spPr>
            <a:xfrm>
              <a:off x="3413" y="291"/>
              <a:ext cx="380" cy="174"/>
            </a:xfrm>
            <a:custGeom>
              <a:avLst/>
              <a:gdLst>
                <a:gd fmla="*/ 3 w 380" name="T0"/>
                <a:gd fmla="*/ 165 h 174" name="T1"/>
                <a:gd fmla="*/ 129 w 380" name="T2"/>
                <a:gd fmla="*/ 93 h 174" name="T3"/>
                <a:gd fmla="*/ 261 w 380" name="T4"/>
                <a:gd fmla="*/ 30 h 174" name="T5"/>
                <a:gd fmla="*/ 351 w 380" name="T6"/>
                <a:gd fmla="*/ 0 h 174" name="T7"/>
                <a:gd fmla="*/ 378 w 380" name="T8"/>
                <a:gd fmla="*/ 27 h 174" name="T9"/>
                <a:gd fmla="*/ 336 w 380" name="T10"/>
                <a:gd fmla="*/ 51 h 174" name="T11"/>
                <a:gd fmla="*/ 291 w 380" name="T12"/>
                <a:gd fmla="*/ 60 h 174" name="T13"/>
                <a:gd fmla="*/ 240 w 380" name="T14"/>
                <a:gd fmla="*/ 75 h 174" name="T15"/>
                <a:gd fmla="*/ 189 w 380" name="T16"/>
                <a:gd fmla="*/ 120 h 174" name="T17"/>
                <a:gd fmla="*/ 102 w 380" name="T18"/>
                <a:gd fmla="*/ 174 h 174" name="T19"/>
                <a:gd fmla="*/ 0 w 380" name="T20"/>
                <a:gd fmla="*/ 162 h 174" name="T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4" w="380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45" name="Freeform 21"/>
            <p:cNvSpPr>
              <a:spLocks/>
            </p:cNvSpPr>
            <p:nvPr userDrawn="1"/>
          </p:nvSpPr>
          <p:spPr>
            <a:xfrm>
              <a:off x="4178" y="187"/>
              <a:ext cx="523" cy="69"/>
            </a:xfrm>
            <a:custGeom>
              <a:avLst/>
              <a:gdLst>
                <a:gd fmla="*/ 84 w 523" name="T0"/>
                <a:gd fmla="*/ 11 h 69" name="T1"/>
                <a:gd fmla="*/ 27 w 523" name="T2"/>
                <a:gd fmla="*/ 5 h 69" name="T3"/>
                <a:gd fmla="*/ 9 w 523" name="T4"/>
                <a:gd fmla="*/ 35 h 69" name="T5"/>
                <a:gd fmla="*/ 81 w 523" name="T6"/>
                <a:gd fmla="*/ 56 h 69" name="T7"/>
                <a:gd fmla="*/ 255 w 523" name="T8"/>
                <a:gd fmla="*/ 68 h 69" name="T9"/>
                <a:gd fmla="*/ 432 w 523" name="T10"/>
                <a:gd fmla="*/ 50 h 69" name="T11"/>
                <a:gd fmla="*/ 513 w 523" name="T12"/>
                <a:gd fmla="*/ 5 h 69" name="T13"/>
                <a:gd fmla="*/ 372 w 523" name="T14"/>
                <a:gd fmla="*/ 20 h 69" name="T15"/>
                <a:gd fmla="*/ 141 w 523" name="T16"/>
                <a:gd fmla="*/ 14 h 69" name="T17"/>
                <a:gd fmla="*/ 84 w 523" name="T18"/>
                <a:gd fmla="*/ 11 h 69" name="T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9" w="523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46" name="Freeform 22"/>
            <p:cNvSpPr>
              <a:spLocks/>
            </p:cNvSpPr>
            <p:nvPr userDrawn="1"/>
          </p:nvSpPr>
          <p:spPr>
            <a:xfrm>
              <a:off x="4689" y="186"/>
              <a:ext cx="537" cy="120"/>
            </a:xfrm>
            <a:custGeom>
              <a:avLst/>
              <a:gdLst>
                <a:gd fmla="*/ 23 w 537" name="T0"/>
                <a:gd fmla="*/ 6 h 120" name="T1"/>
                <a:gd fmla="*/ 188 w 537" name="T2"/>
                <a:gd fmla="*/ 3 h 120" name="T3"/>
                <a:gd fmla="*/ 323 w 537" name="T4"/>
                <a:gd fmla="*/ 27 h 120" name="T5"/>
                <a:gd fmla="*/ 464 w 537" name="T6"/>
                <a:gd fmla="*/ 69 h 120" name="T7"/>
                <a:gd fmla="*/ 521 w 537" name="T8"/>
                <a:gd fmla="*/ 90 h 120" name="T9"/>
                <a:gd fmla="*/ 533 w 537" name="T10"/>
                <a:gd fmla="*/ 105 h 120" name="T11"/>
                <a:gd fmla="*/ 497 w 537" name="T12"/>
                <a:gd fmla="*/ 120 h 120" name="T13"/>
                <a:gd fmla="*/ 452 w 537" name="T14"/>
                <a:gd fmla="*/ 108 h 120" name="T15"/>
                <a:gd fmla="*/ 350 w 537" name="T16"/>
                <a:gd fmla="*/ 72 h 120" name="T17"/>
                <a:gd fmla="*/ 158 w 537" name="T18"/>
                <a:gd fmla="*/ 39 h 120" name="T19"/>
                <a:gd fmla="*/ 50 w 537" name="T20"/>
                <a:gd fmla="*/ 39 h 120" name="T21"/>
                <a:gd fmla="*/ 23 w 537" name="T22"/>
                <a:gd fmla="*/ 6 h 120" name="T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0" w="537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47" name="Freeform 23"/>
            <p:cNvSpPr>
              <a:spLocks/>
            </p:cNvSpPr>
            <p:nvPr userDrawn="1"/>
          </p:nvSpPr>
          <p:spPr>
            <a:xfrm>
              <a:off x="4968" y="312"/>
              <a:ext cx="800" cy="143"/>
            </a:xfrm>
            <a:custGeom>
              <a:avLst/>
              <a:gdLst>
                <a:gd fmla="*/ 800 w 800" name="T0"/>
                <a:gd fmla="*/ 24 h 143" name="T1"/>
                <a:gd fmla="*/ 782 w 800" name="T2"/>
                <a:gd fmla="*/ 15 h 143" name="T3"/>
                <a:gd fmla="*/ 659 w 800" name="T4"/>
                <a:gd fmla="*/ 63 h 143" name="T5"/>
                <a:gd fmla="*/ 500 w 800" name="T6"/>
                <a:gd fmla="*/ 84 h 143" name="T7"/>
                <a:gd fmla="*/ 326 w 800" name="T8"/>
                <a:gd fmla="*/ 69 h 143" name="T9"/>
                <a:gd fmla="*/ 98 w 800" name="T10"/>
                <a:gd fmla="*/ 21 h 143" name="T11"/>
                <a:gd fmla="*/ 11 w 800" name="T12"/>
                <a:gd fmla="*/ 6 h 143" name="T13"/>
                <a:gd fmla="*/ 32 w 800" name="T14"/>
                <a:gd fmla="*/ 60 h 143" name="T15"/>
                <a:gd fmla="*/ 155 w 800" name="T16"/>
                <a:gd fmla="*/ 96 h 143" name="T17"/>
                <a:gd fmla="*/ 410 w 800" name="T18"/>
                <a:gd fmla="*/ 138 h 143" name="T19"/>
                <a:gd fmla="*/ 596 w 800" name="T20"/>
                <a:gd fmla="*/ 129 h 143" name="T21"/>
                <a:gd fmla="*/ 737 w 800" name="T22"/>
                <a:gd fmla="*/ 90 h 143" name="T23"/>
                <a:gd fmla="*/ 788 w 800" name="T24"/>
                <a:gd fmla="*/ 69 h 143" name="T25"/>
                <a:gd fmla="*/ 800 w 800" name="T26"/>
                <a:gd fmla="*/ 24 h 143" name="T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3" w="800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48" name="Freeform 24"/>
            <p:cNvSpPr>
              <a:spLocks/>
            </p:cNvSpPr>
            <p:nvPr userDrawn="1"/>
          </p:nvSpPr>
          <p:spPr>
            <a:xfrm>
              <a:off x="5318" y="240"/>
              <a:ext cx="402" cy="115"/>
            </a:xfrm>
            <a:custGeom>
              <a:avLst/>
              <a:gdLst>
                <a:gd fmla="*/ 402 w 402" name="T0"/>
                <a:gd fmla="*/ 0 h 115" name="T1"/>
                <a:gd fmla="*/ 384 w 402" name="T2"/>
                <a:gd fmla="*/ 12 h 115" name="T3"/>
                <a:gd fmla="*/ 276 w 402" name="T4"/>
                <a:gd fmla="*/ 51 h 115" name="T5"/>
                <a:gd fmla="*/ 165 w 402" name="T6"/>
                <a:gd fmla="*/ 66 h 115" name="T7"/>
                <a:gd fmla="*/ 51 w 402" name="T8"/>
                <a:gd fmla="*/ 57 h 115" name="T9"/>
                <a:gd fmla="*/ 15 w 402" name="T10"/>
                <a:gd fmla="*/ 54 h 115" name="T11"/>
                <a:gd fmla="*/ 3 w 402" name="T12"/>
                <a:gd fmla="*/ 69 h 115" name="T13"/>
                <a:gd fmla="*/ 9 w 402" name="T14"/>
                <a:gd fmla="*/ 93 h 115" name="T15"/>
                <a:gd fmla="*/ 54 w 402" name="T16"/>
                <a:gd fmla="*/ 102 h 115" name="T17"/>
                <a:gd fmla="*/ 198 w 402" name="T18"/>
                <a:gd fmla="*/ 111 h 115" name="T19"/>
                <a:gd fmla="*/ 336 w 402" name="T20"/>
                <a:gd fmla="*/ 75 h 115" name="T21"/>
                <a:gd fmla="*/ 375 w 402" name="T22"/>
                <a:gd fmla="*/ 54 h 115" name="T23"/>
                <a:gd fmla="*/ 402 w 402" name="T24"/>
                <a:gd fmla="*/ 0 h 115" name="T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5" w="402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</p:grpSp>
      <p:grpSp>
        <p:nvGrpSpPr>
          <p:cNvPr id="129049" name="Group 25"/>
          <p:cNvGrpSpPr>
            <a:grpSpLocks/>
          </p:cNvGrpSpPr>
          <p:nvPr/>
        </p:nvGrpSpPr>
        <p:grpSpPr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29050" name="Freeform 26"/>
            <p:cNvSpPr>
              <a:spLocks/>
            </p:cNvSpPr>
            <p:nvPr userDrawn="1"/>
          </p:nvSpPr>
          <p:spPr>
            <a:xfrm>
              <a:off x="4041" y="4047"/>
              <a:ext cx="1735" cy="72"/>
            </a:xfrm>
            <a:custGeom>
              <a:avLst/>
              <a:gdLst>
                <a:gd fmla="*/ 165 w 1735" name="T0"/>
                <a:gd fmla="*/ 6 h 72" name="T1"/>
                <a:gd fmla="*/ 450 w 1735" name="T2"/>
                <a:gd fmla="*/ 3 h 72" name="T3"/>
                <a:gd fmla="*/ 714 w 1735" name="T4"/>
                <a:gd fmla="*/ 12 h 72" name="T5"/>
                <a:gd fmla="*/ 957 w 1735" name="T6"/>
                <a:gd fmla="*/ 24 h 72" name="T7"/>
                <a:gd fmla="*/ 1173 w 1735" name="T8"/>
                <a:gd fmla="*/ 24 h 72" name="T9"/>
                <a:gd fmla="*/ 1473 w 1735" name="T10"/>
                <a:gd fmla="*/ 15 h 72" name="T11"/>
                <a:gd fmla="*/ 1617 w 1735" name="T12"/>
                <a:gd fmla="*/ 0 h 72" name="T13"/>
                <a:gd fmla="*/ 1719 w 1735" name="T14"/>
                <a:gd fmla="*/ 15 h 72" name="T15"/>
                <a:gd fmla="*/ 1716 w 1735" name="T16"/>
                <a:gd fmla="*/ 66 h 72" name="T17"/>
                <a:gd fmla="*/ 1632 w 1735" name="T18"/>
                <a:gd fmla="*/ 51 h 72" name="T19"/>
                <a:gd fmla="*/ 1407 w 1735" name="T20"/>
                <a:gd fmla="*/ 51 h 72" name="T21"/>
                <a:gd fmla="*/ 1191 w 1735" name="T22"/>
                <a:gd fmla="*/ 48 h 72" name="T23"/>
                <a:gd fmla="*/ 870 w 1735" name="T24"/>
                <a:gd fmla="*/ 60 h 72" name="T25"/>
                <a:gd fmla="*/ 492 w 1735" name="T26"/>
                <a:gd fmla="*/ 48 h 72" name="T27"/>
                <a:gd fmla="*/ 291 w 1735" name="T28"/>
                <a:gd fmla="*/ 27 h 72" name="T29"/>
                <a:gd fmla="*/ 21 w 1735" name="T30"/>
                <a:gd fmla="*/ 36 h 72" name="T31"/>
                <a:gd fmla="*/ 165 w 1735" name="T32"/>
                <a:gd fmla="*/ 6 h 72" name="T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2" w="1735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51" name="Freeform 27"/>
            <p:cNvSpPr>
              <a:spLocks/>
            </p:cNvSpPr>
            <p:nvPr userDrawn="1"/>
          </p:nvSpPr>
          <p:spPr>
            <a:xfrm>
              <a:off x="1727" y="4038"/>
              <a:ext cx="2655" cy="60"/>
            </a:xfrm>
            <a:custGeom>
              <a:avLst/>
              <a:gdLst>
                <a:gd fmla="*/ 2641 w 2655" name="T0"/>
                <a:gd fmla="*/ 6 h 60" name="T1"/>
                <a:gd fmla="*/ 2620 w 2655" name="T2"/>
                <a:gd fmla="*/ 30 h 60" name="T3"/>
                <a:gd fmla="*/ 2368 w 2655" name="T4"/>
                <a:gd fmla="*/ 45 h 60" name="T5"/>
                <a:gd fmla="*/ 2023 w 2655" name="T6"/>
                <a:gd fmla="*/ 60 h 60" name="T7"/>
                <a:gd fmla="*/ 1786 w 2655" name="T8"/>
                <a:gd fmla="*/ 48 h 60" name="T9"/>
                <a:gd fmla="*/ 1525 w 2655" name="T10"/>
                <a:gd fmla="*/ 36 h 60" name="T11"/>
                <a:gd fmla="*/ 1195 w 2655" name="T12"/>
                <a:gd fmla="*/ 45 h 60" name="T13"/>
                <a:gd fmla="*/ 817 w 2655" name="T14"/>
                <a:gd fmla="*/ 39 h 60" name="T15"/>
                <a:gd fmla="*/ 499 w 2655" name="T16"/>
                <a:gd fmla="*/ 27 h 60" name="T17"/>
                <a:gd fmla="*/ 136 w 2655" name="T18"/>
                <a:gd fmla="*/ 39 h 60" name="T19"/>
                <a:gd fmla="*/ 10 w 2655" name="T20"/>
                <a:gd fmla="*/ 33 h 60" name="T21"/>
                <a:gd fmla="*/ 76 w 2655" name="T22"/>
                <a:gd fmla="*/ 24 h 60" name="T23"/>
                <a:gd fmla="*/ 310 w 2655" name="T24"/>
                <a:gd fmla="*/ 18 h 60" name="T25"/>
                <a:gd fmla="*/ 544 w 2655" name="T26"/>
                <a:gd fmla="*/ 0 h 60" name="T27"/>
                <a:gd fmla="*/ 853 w 2655" name="T28"/>
                <a:gd fmla="*/ 21 h 60" name="T29"/>
                <a:gd fmla="*/ 1114 w 2655" name="T30"/>
                <a:gd fmla="*/ 21 h 60" name="T31"/>
                <a:gd fmla="*/ 1399 w 2655" name="T32"/>
                <a:gd fmla="*/ 3 h 60" name="T33"/>
                <a:gd fmla="*/ 1588 w 2655" name="T34"/>
                <a:gd fmla="*/ 9 h 60" name="T35"/>
                <a:gd fmla="*/ 1807 w 2655" name="T36"/>
                <a:gd fmla="*/ 21 h 60" name="T37"/>
                <a:gd fmla="*/ 2035 w 2655" name="T38"/>
                <a:gd fmla="*/ 12 h 60" name="T39"/>
                <a:gd fmla="*/ 2290 w 2655" name="T40"/>
                <a:gd fmla="*/ 18 h 60" name="T41"/>
                <a:gd fmla="*/ 2596 w 2655" name="T42"/>
                <a:gd fmla="*/ 3 h 60" name="T43"/>
                <a:gd fmla="*/ 2641 w 2655" name="T44"/>
                <a:gd fmla="*/ 6 h 60" name="T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60" w="2655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  <p:sp>
          <p:nvSpPr>
            <p:cNvPr id="129052" name="Freeform 28"/>
            <p:cNvSpPr>
              <a:spLocks/>
            </p:cNvSpPr>
            <p:nvPr userDrawn="1"/>
          </p:nvSpPr>
          <p:spPr>
            <a:xfrm>
              <a:off x="0" y="4032"/>
              <a:ext cx="2041" cy="62"/>
            </a:xfrm>
            <a:custGeom>
              <a:avLst/>
              <a:gdLst>
                <a:gd fmla="*/ 1893 w 2041" name="T0"/>
                <a:gd fmla="*/ 39 h 62" name="T1"/>
                <a:gd fmla="*/ 1578 w 2041" name="T2"/>
                <a:gd fmla="*/ 45 h 62" name="T3"/>
                <a:gd fmla="*/ 1011 w 2041" name="T4"/>
                <a:gd fmla="*/ 60 h 62" name="T5"/>
                <a:gd fmla="*/ 438 w 2041" name="T6"/>
                <a:gd fmla="*/ 57 h 62" name="T7"/>
                <a:gd fmla="*/ 0 w 2041" name="T8"/>
                <a:gd fmla="*/ 36 h 62" name="T9"/>
                <a:gd fmla="*/ 0 w 2041" name="T10"/>
                <a:gd fmla="*/ 3 h 62" name="T11"/>
                <a:gd fmla="*/ 210 w 2041" name="T12"/>
                <a:gd fmla="*/ 18 h 62" name="T13"/>
                <a:gd fmla="*/ 474 w 2041" name="T14"/>
                <a:gd fmla="*/ 21 h 62" name="T15"/>
                <a:gd fmla="*/ 678 w 2041" name="T16"/>
                <a:gd fmla="*/ 9 h 62" name="T17"/>
                <a:gd fmla="*/ 897 w 2041" name="T18"/>
                <a:gd fmla="*/ 9 h 62" name="T19"/>
                <a:gd fmla="*/ 1167 w 2041" name="T20"/>
                <a:gd fmla="*/ 30 h 62" name="T21"/>
                <a:gd fmla="*/ 1500 w 2041" name="T22"/>
                <a:gd fmla="*/ 24 h 62" name="T23"/>
                <a:gd fmla="*/ 1758 w 2041" name="T24"/>
                <a:gd fmla="*/ 3 h 62" name="T25"/>
                <a:gd fmla="*/ 1938 w 2041" name="T26"/>
                <a:gd fmla="*/ 18 h 62" name="T27"/>
                <a:gd fmla="*/ 2034 w 2041" name="T28"/>
                <a:gd fmla="*/ 33 h 62" name="T29"/>
                <a:gd fmla="*/ 1893 w 2041" name="T30"/>
                <a:gd fmla="*/ 39 h 62" name="T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2" w="2041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cap="flat" cmpd="sng" w="9525">
                  <a:solidFill>
                    <a:schemeClr val="tx1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numCol="1" wrap="none"/>
            <a:lstStyle/>
            <a:p>
              <a:endParaRPr lang="en-US"/>
            </a:p>
          </p:txBody>
        </p:sp>
      </p:grpSp>
      <p:sp>
        <p:nvSpPr>
          <p:cNvPr id="129053" name="Rectangle 29"/>
          <p:cNvSpPr>
            <a:spLocks noChangeArrowheads="1"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54" name="Rectangle 30"/>
          <p:cNvSpPr>
            <a:spLocks noChangeArrowheads="1" noGrp="1"/>
          </p:cNvSpPr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55" name="Rectangle 31"/>
          <p:cNvSpPr>
            <a:spLocks noChangeArrowheads="1" noGrp="1"/>
          </p:cNvSpPr>
          <p:nvPr>
            <p:ph idx="2" sz="half" type="dt"/>
          </p:nvPr>
        </p:nvSpPr>
        <p:spPr>
          <a:xfrm>
            <a:off x="6651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294888A-6794-427A-8883-677A95E65B42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129056" name="Rectangle 32"/>
          <p:cNvSpPr>
            <a:spLocks noChangeArrowheads="1" noGrp="1"/>
          </p:cNvSpPr>
          <p:nvPr>
            <p:ph idx="3" sz="quarter" type="ftr"/>
          </p:nvPr>
        </p:nvSpPr>
        <p:spPr>
          <a:xfrm>
            <a:off x="3103563" y="63674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9057" name="Rectangle 33"/>
          <p:cNvSpPr>
            <a:spLocks noChangeArrowheads="1" noGrp="1"/>
          </p:cNvSpPr>
          <p:nvPr>
            <p:ph idx="4" sz="quarter" type="sldNum"/>
          </p:nvPr>
        </p:nvSpPr>
        <p:spPr>
          <a:xfrm>
            <a:off x="65325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358053-58A2-4DFB-95FF-4002B35B29D1}" type="slidenum">
              <a:rPr lang="en-US"/>
              <a:pPr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/>
  <p:txStyles>
    <p:titleStyle>
      <a:lvl1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34" typeface="Tahoma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34" typeface="Tahoma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34" typeface="Tahoma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34" typeface="Tahoma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34" typeface="Tahoma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34" typeface="Tahoma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34" typeface="Tahoma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charset="0" pitchFamily="34" typeface="Tahoma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SzPct val="90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>
          <a:solidFill>
            <a:schemeClr val="tx1"/>
          </a:solidFill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>
          <a:solidFill>
            <a:schemeClr val="tx1"/>
          </a:solidFill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>
          <a:solidFill>
            <a:schemeClr val="tx1"/>
          </a:solidFill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>
          <a:solidFill>
            <a:schemeClr val="tx1"/>
          </a:solidFill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4" Target="../media/image19.png" Type="http://schemas.openxmlformats.org/officeDocument/2006/relationships/image"/><Relationship Id="rId3" Target="../media/image18.png" Type="http://schemas.openxmlformats.org/officeDocument/2006/relationships/image"/><Relationship Id="rId2" Target="../media/image1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media/image20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22.png" Type="http://schemas.openxmlformats.org/officeDocument/2006/relationships/image"/><Relationship Id="rId2" Target="../media/image2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3" Target="../media/image24.png" Type="http://schemas.openxmlformats.org/officeDocument/2006/relationships/image"/><Relationship Id="rId2" Target="../media/image2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3" Target="../media/image26.png" Type="http://schemas.openxmlformats.org/officeDocument/2006/relationships/image"/><Relationship Id="rId2" Target="../media/image2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3" Target="../media/image28.png" Type="http://schemas.openxmlformats.org/officeDocument/2006/relationships/image"/><Relationship Id="rId2" Target="../media/image2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3" Target="../media/image30.png" Type="http://schemas.openxmlformats.org/officeDocument/2006/relationships/image"/><Relationship Id="rId2" Target="../media/image2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4" Target="../media/image33.png" Type="http://schemas.openxmlformats.org/officeDocument/2006/relationships/image"/><Relationship Id="rId3" Target="../media/image32.png" Type="http://schemas.openxmlformats.org/officeDocument/2006/relationships/image"/><Relationship Id="rId2" Target="../media/image3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46" Target="../media/image41.wmf" Type="http://schemas.openxmlformats.org/officeDocument/2006/relationships/image"/><Relationship Id="rId39" Target="../embeddings/oleObject8.bin" Type="http://schemas.openxmlformats.org/officeDocument/2006/relationships/oleObject"/><Relationship Id="rId36" Target="../embeddings/oleObject7.bin" Type="http://schemas.openxmlformats.org/officeDocument/2006/relationships/oleObject"/><Relationship Id="rId37" Target="../media/image40.wmf" Type="http://schemas.openxmlformats.org/officeDocument/2006/relationships/image"/><Relationship Id="rId34" Target="../embeddings/oleObject7.bin" Type="http://schemas.openxmlformats.org/officeDocument/2006/relationships/oleObject"/><Relationship Id="rId31" Target="../embeddings/oleObject6.bin" Type="http://schemas.openxmlformats.org/officeDocument/2006/relationships/oleObject"/><Relationship Id="rId2" Target="../drawings/vmlDrawing1.vml" Type="http://schemas.openxmlformats.org/officeDocument/2006/relationships/vmlDrawing"/><Relationship Id="rId29" Target="../embeddings/oleObject6.bin" Type="http://schemas.openxmlformats.org/officeDocument/2006/relationships/oleObject"/><Relationship Id="rId26" Target="../embeddings/oleObject5.bin" Type="http://schemas.openxmlformats.org/officeDocument/2006/relationships/oleObject"/><Relationship Id="rId24" Target="../embeddings/oleObject5.bin" Type="http://schemas.openxmlformats.org/officeDocument/2006/relationships/oleObject"/><Relationship Id="rId21" Target="../embeddings/oleObject4.bin" Type="http://schemas.openxmlformats.org/officeDocument/2006/relationships/oleObject"/><Relationship Id="rId19" Target="../embeddings/oleObject4.bin" Type="http://schemas.openxmlformats.org/officeDocument/2006/relationships/oleObject"/><Relationship Id="rId16" Target="../embeddings/oleObject3.bin" Type="http://schemas.openxmlformats.org/officeDocument/2006/relationships/oleObject"/><Relationship Id="rId17" Target="../media/image36.wmf" Type="http://schemas.openxmlformats.org/officeDocument/2006/relationships/image"/><Relationship Id="rId45" Target="../embeddings/oleObject9.bin" Type="http://schemas.openxmlformats.org/officeDocument/2006/relationships/oleObject"/><Relationship Id="rId14" Target="../embeddings/oleObject3.bin" Type="http://schemas.openxmlformats.org/officeDocument/2006/relationships/oleObject"/><Relationship Id="rId11" Target="../embeddings/oleObject2.bin" Type="http://schemas.openxmlformats.org/officeDocument/2006/relationships/oleObject"/><Relationship Id="rId43" Target="../embeddings/oleObject9.bin" Type="http://schemas.openxmlformats.org/officeDocument/2006/relationships/oleObject"/><Relationship Id="rId12" Target="../media/image35.wmf" Type="http://schemas.openxmlformats.org/officeDocument/2006/relationships/image"/><Relationship Id="rId32" Target="../media/image39.wmf" Type="http://schemas.openxmlformats.org/officeDocument/2006/relationships/image"/><Relationship Id="rId41" Target="../embeddings/oleObject8.bin" Type="http://schemas.openxmlformats.org/officeDocument/2006/relationships/oleObject"/><Relationship Id="rId9" Target="../embeddings/oleObject2.bin" Type="http://schemas.openxmlformats.org/officeDocument/2006/relationships/oleObject"/><Relationship Id="rId27" Target="../media/image38.wmf" Type="http://schemas.openxmlformats.org/officeDocument/2006/relationships/image"/><Relationship Id="rId6" Target="../embeddings/oleObject1.bin" Type="http://schemas.openxmlformats.org/officeDocument/2006/relationships/oleObject"/><Relationship Id="rId7" Target="../media/image34.wmf" Type="http://schemas.openxmlformats.org/officeDocument/2006/relationships/image"/><Relationship Id="rId4" Target="../embeddings/oleObject1.bin" Type="http://schemas.openxmlformats.org/officeDocument/2006/relationships/oleObject"/><Relationship Id="rId22" Target="../media/image37.wmf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3" Target="../media/image43.png" Type="http://schemas.openxmlformats.org/officeDocument/2006/relationships/image"/><Relationship Id="rId2" Target="../media/image4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2" Target="../media/image4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2" Target="../media/image4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4" Target="../media/image48.png" Type="http://schemas.openxmlformats.org/officeDocument/2006/relationships/image"/><Relationship Id="rId3" Target="../media/image47.png" Type="http://schemas.openxmlformats.org/officeDocument/2006/relationships/image"/><Relationship Id="rId2" Target="../media/image4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3" Target="../media/image50.png" Type="http://schemas.openxmlformats.org/officeDocument/2006/relationships/image"/><Relationship Id="rId2" Target="../media/image4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3" Target="../media/image52.png" Type="http://schemas.openxmlformats.org/officeDocument/2006/relationships/image"/><Relationship Id="rId2" Target="../media/image5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<Relationships xmlns="http://schemas.openxmlformats.org/package/2006/relationships"><Relationship Id="rId4" Target="../media/image55.png" Type="http://schemas.openxmlformats.org/officeDocument/2006/relationships/image"/><Relationship Id="rId3" Target="../media/image54.png" Type="http://schemas.openxmlformats.org/officeDocument/2006/relationships/image"/><Relationship Id="rId2" Target="../media/image5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<Relationships xmlns="http://schemas.openxmlformats.org/package/2006/relationships"><Relationship Id="rId26" Target="../embeddings/oleObject14.bin" Type="http://schemas.openxmlformats.org/officeDocument/2006/relationships/oleObject"/><Relationship Id="rId27" Target="../media/image60.wmf" Type="http://schemas.openxmlformats.org/officeDocument/2006/relationships/image"/><Relationship Id="rId24" Target="../embeddings/oleObject14.bin" Type="http://schemas.openxmlformats.org/officeDocument/2006/relationships/oleObject"/><Relationship Id="rId21" Target="../embeddings/oleObject13.bin" Type="http://schemas.openxmlformats.org/officeDocument/2006/relationships/oleObject"/><Relationship Id="rId22" Target="../media/image59.wmf" Type="http://schemas.openxmlformats.org/officeDocument/2006/relationships/image"/><Relationship Id="rId19" Target="../embeddings/oleObject13.bin" Type="http://schemas.openxmlformats.org/officeDocument/2006/relationships/oleObject"/><Relationship Id="rId16" Target="../embeddings/oleObject12.bin" Type="http://schemas.openxmlformats.org/officeDocument/2006/relationships/oleObject"/><Relationship Id="rId17" Target="../media/image58.wmf" Type="http://schemas.openxmlformats.org/officeDocument/2006/relationships/image"/><Relationship Id="rId14" Target="../embeddings/oleObject12.bin" Type="http://schemas.openxmlformats.org/officeDocument/2006/relationships/oleObject"/><Relationship Id="rId11" Target="../embeddings/oleObject11.bin" Type="http://schemas.openxmlformats.org/officeDocument/2006/relationships/oleObject"/><Relationship Id="rId12" Target="../media/image57.wmf" Type="http://schemas.openxmlformats.org/officeDocument/2006/relationships/image"/><Relationship Id="rId9" Target="../embeddings/oleObject11.bin" Type="http://schemas.openxmlformats.org/officeDocument/2006/relationships/oleObject"/><Relationship Id="rId6" Target="../embeddings/oleObject10.bin" Type="http://schemas.openxmlformats.org/officeDocument/2006/relationships/oleObject"/><Relationship Id="rId7" Target="../media/image56.wmf" Type="http://schemas.openxmlformats.org/officeDocument/2006/relationships/image"/><Relationship Id="rId4" Target="../embeddings/oleObject10.bin" Type="http://schemas.openxmlformats.org/officeDocument/2006/relationships/oleObject"/><Relationship Id="rId2" Target="../drawings/vmlDrawing2.vml" Type="http://schemas.openxmlformats.org/officeDocument/2006/relationships/vmlDrawing"/><Relationship Id="rId1" Target="../slideLayouts/slideLayout13.xml" Type="http://schemas.openxmlformats.org/officeDocument/2006/relationships/slideLayout"/></Relationships>
</file>

<file path=ppt/slides/_rels/slide29.xml.rels><?xml version="1.0" encoding="UTF-8" standalone="yes"?><Relationships xmlns="http://schemas.openxmlformats.org/package/2006/relationships"><Relationship Id="rId3" Target="../media/image62.png" Type="http://schemas.openxmlformats.org/officeDocument/2006/relationships/image"/><Relationship Id="rId2" Target="../media/image6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<Relationships xmlns="http://schemas.openxmlformats.org/package/2006/relationships"><Relationship Id="rId3" Target="../media/image64.png" Type="http://schemas.openxmlformats.org/officeDocument/2006/relationships/image"/><Relationship Id="rId2" Target="../media/image63.pn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31.xml.rels><?xml version="1.0" encoding="UTF-8" standalone="yes"?><Relationships xmlns="http://schemas.openxmlformats.org/package/2006/relationships"><Relationship Id="rId3" Target="../media/image65.png" Type="http://schemas.openxmlformats.org/officeDocument/2006/relationships/image"/><Relationship Id="rId2" Target="file:///C:\Documents%20and%20Settings\txing\My%20Documents\NAVY2004IIHRnew\NACA12DESQd4.avi" TargetMode="External" Type="http://schemas.openxmlformats.org/officeDocument/2006/relationships/video"/><Relationship Id="rId1" Target="../slideLayouts/slideLayout13.xml" Type="http://schemas.openxmlformats.org/officeDocument/2006/relationships/slideLayout"/></Relationships>
</file>

<file path=ppt/slides/_rels/slide32.xml.rels><?xml version="1.0" encoding="UTF-8" standalone="yes"?>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33.xml.rels><?xml version="1.0" encoding="UTF-8" standalone="yes"?><Relationships xmlns="http://schemas.openxmlformats.org/package/2006/relationships"><Relationship Id="rId39" Target="../embeddings/oleObject22.bin" Type="http://schemas.openxmlformats.org/officeDocument/2006/relationships/oleObject"/><Relationship Id="rId36" Target="../embeddings/oleObject21.bin" Type="http://schemas.openxmlformats.org/officeDocument/2006/relationships/oleObject"/><Relationship Id="rId37" Target="../media/image72.wmf" Type="http://schemas.openxmlformats.org/officeDocument/2006/relationships/image"/><Relationship Id="rId34" Target="../embeddings/oleObject21.bin" Type="http://schemas.openxmlformats.org/officeDocument/2006/relationships/oleObject"/><Relationship Id="rId31" Target="../embeddings/oleObject20.bin" Type="http://schemas.openxmlformats.org/officeDocument/2006/relationships/oleObject"/><Relationship Id="rId32" Target="../media/image71.wmf" Type="http://schemas.openxmlformats.org/officeDocument/2006/relationships/image"/><Relationship Id="rId26" Target="../embeddings/oleObject19.bin" Type="http://schemas.openxmlformats.org/officeDocument/2006/relationships/oleObject"/><Relationship Id="rId27" Target="../media/image70.wmf" Type="http://schemas.openxmlformats.org/officeDocument/2006/relationships/image"/><Relationship Id="rId24" Target="../embeddings/oleObject19.bin" Type="http://schemas.openxmlformats.org/officeDocument/2006/relationships/oleObject"/><Relationship Id="rId21" Target="../embeddings/oleObject18.bin" Type="http://schemas.openxmlformats.org/officeDocument/2006/relationships/oleObject"/><Relationship Id="rId22" Target="../media/image69.wmf" Type="http://schemas.openxmlformats.org/officeDocument/2006/relationships/image"/><Relationship Id="rId19" Target="../embeddings/oleObject18.bin" Type="http://schemas.openxmlformats.org/officeDocument/2006/relationships/oleObject"/><Relationship Id="rId16" Target="../embeddings/oleObject17.bin" Type="http://schemas.openxmlformats.org/officeDocument/2006/relationships/oleObject"/><Relationship Id="rId17" Target="../media/image68.wmf" Type="http://schemas.openxmlformats.org/officeDocument/2006/relationships/image"/><Relationship Id="rId14" Target="../embeddings/oleObject17.bin" Type="http://schemas.openxmlformats.org/officeDocument/2006/relationships/oleObject"/><Relationship Id="rId42" Target="../media/image73.wmf" Type="http://schemas.openxmlformats.org/officeDocument/2006/relationships/image"/><Relationship Id="rId11" Target="../embeddings/oleObject16.bin" Type="http://schemas.openxmlformats.org/officeDocument/2006/relationships/oleObject"/><Relationship Id="rId12" Target="../media/image67.wmf" Type="http://schemas.openxmlformats.org/officeDocument/2006/relationships/image"/><Relationship Id="rId41" Target="../embeddings/oleObject22.bin" Type="http://schemas.openxmlformats.org/officeDocument/2006/relationships/oleObject"/><Relationship Id="rId9" Target="../embeddings/oleObject16.bin" Type="http://schemas.openxmlformats.org/officeDocument/2006/relationships/oleObject"/><Relationship Id="rId6" Target="../embeddings/oleObject15.bin" Type="http://schemas.openxmlformats.org/officeDocument/2006/relationships/oleObject"/><Relationship Id="rId7" Target="../media/image66.wmf" Type="http://schemas.openxmlformats.org/officeDocument/2006/relationships/image"/><Relationship Id="rId4" Target="../embeddings/oleObject15.bin" Type="http://schemas.openxmlformats.org/officeDocument/2006/relationships/oleObject"/><Relationship Id="rId29" Target="../embeddings/oleObject20.bin" Type="http://schemas.openxmlformats.org/officeDocument/2006/relationships/oleObject"/><Relationship Id="rId2" Target="../drawings/vmlDrawing3.vml" Type="http://schemas.openxmlformats.org/officeDocument/2006/relationships/vmlDrawing"/><Relationship Id="rId1" Target="../slideLayouts/slideLayout12.xml" Type="http://schemas.openxmlformats.org/officeDocument/2006/relationships/slideLayout"/></Relationships>
</file>

<file path=ppt/slides/_rels/slide34.xml.rels><?xml version="1.0" encoding="UTF-8" standalone="yes"?><Relationships xmlns="http://schemas.openxmlformats.org/package/2006/relationships"><Relationship Id="rId3" Target="../media/image75.png" Type="http://schemas.openxmlformats.org/officeDocument/2006/relationships/image"/><Relationship Id="rId2" Target="../media/image74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5.xml.rels><?xml version="1.0" encoding="UTF-8" standalone="yes"?><Relationships xmlns="http://schemas.openxmlformats.org/package/2006/relationships"><Relationship Id="rId2" Target="http://www.nr.com/oldverswitcher.html" TargetMode="External" Type="http://schemas.openxmlformats.org/officeDocument/2006/relationships/hyperlink"/><Relationship Id="rId1" Target="../slideLayouts/slideLayout13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4" Target="../media/image10.png" Type="http://schemas.openxmlformats.org/officeDocument/2006/relationships/image"/><Relationship Id="rId3" Target="../media/image9.png" Type="http://schemas.openxmlformats.org/officeDocument/2006/relationships/image"/><Relationship Id="rId2" Target="../media/image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12.png" Type="http://schemas.openxmlformats.org/officeDocument/2006/relationships/image"/><Relationship Id="rId2" Target="../media/image1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5" Target="../media/image16.png" Type="http://schemas.openxmlformats.org/officeDocument/2006/relationships/image"/><Relationship Id="rId4" Target="../media/image15.png" Type="http://schemas.openxmlformats.org/officeDocument/2006/relationships/image"/><Relationship Id="rId3" Target="../media/image14.png" Type="http://schemas.openxmlformats.org/officeDocument/2006/relationships/image"/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Grp="1"/>
          </p:cNvSpPr>
          <p:nvPr>
            <p:ph type="ctrTitle"/>
          </p:nvPr>
        </p:nvSpPr>
        <p:spPr>
          <a:xfrm>
            <a:off x="685800" y="1219200"/>
            <a:ext cx="8001000" cy="1143000"/>
          </a:xfrm>
        </p:spPr>
        <p:txBody>
          <a:bodyPr numCol="1"/>
          <a:lstStyle/>
          <a:p>
            <a:r>
              <a:rPr lang="en-US">
                <a:solidFill>
                  <a:srgbClr val="FF0000"/>
                </a:solidFill>
              </a:rPr>
              <a:t>Grid Generation and Post-Processing for Computational Fluid Dynamics (CFD)</a:t>
            </a:r>
          </a:p>
        </p:txBody>
      </p:sp>
      <p:sp>
        <p:nvSpPr>
          <p:cNvPr id="2051" name="Rectangle 3"/>
          <p:cNvSpPr>
            <a:spLocks noChangeArrowheads="1" noGrp="1"/>
          </p:cNvSpPr>
          <p:nvPr>
            <p:ph idx="1" type="subTitle"/>
          </p:nvPr>
        </p:nvSpPr>
        <p:spPr>
          <a:xfrm>
            <a:off x="1524000" y="2514600"/>
            <a:ext cx="6400800" cy="1752600"/>
          </a:xfrm>
        </p:spPr>
        <p:txBody>
          <a:bodyPr numCol="1"/>
          <a:lstStyle/>
          <a:p>
            <a:r>
              <a:rPr dirty="0" lang="en-US" smtClean="0" sz="2800">
                <a:solidFill>
                  <a:schemeClr val="tx2"/>
                </a:solidFill>
              </a:rPr>
              <a:t>Maysam Mousaviraad, Tao </a:t>
            </a:r>
            <a:r>
              <a:rPr dirty="0" lang="en-US" sz="2800">
                <a:solidFill>
                  <a:schemeClr val="tx2"/>
                </a:solidFill>
              </a:rPr>
              <a:t>Xing and Fred Stern</a:t>
            </a:r>
          </a:p>
          <a:p>
            <a:endParaRPr dirty="0" lang="en-US" sz="2200"/>
          </a:p>
          <a:p>
            <a:r>
              <a:rPr dirty="0" lang="en-US" sz="2200"/>
              <a:t>IIHR—Hydroscience &amp; Engineering</a:t>
            </a:r>
          </a:p>
          <a:p>
            <a:r>
              <a:rPr dirty="0" lang="en-US" sz="2200"/>
              <a:t>C. Maxwell Stanley Hydraulics Laboratory</a:t>
            </a:r>
          </a:p>
          <a:p>
            <a:r>
              <a:rPr dirty="0" lang="en-US" sz="2200"/>
              <a:t>The University of Iowa</a:t>
            </a:r>
          </a:p>
          <a:p>
            <a:endParaRPr dirty="0" lang="en-US" smtClean="0" sz="2200"/>
          </a:p>
          <a:p>
            <a:r>
              <a:rPr dirty="0" lang="en-US" smtClean="0" sz="2200"/>
              <a:t>ME:5160 </a:t>
            </a:r>
            <a:r>
              <a:rPr dirty="0" lang="en-US" sz="2200"/>
              <a:t>Intermediate Mechanics of Fluids</a:t>
            </a:r>
          </a:p>
          <a:p>
            <a:r>
              <a:rPr dirty="0" lang="en-US" sz="2200"/>
              <a:t>http://css.engineering.uiowa.edu/~me_160/</a:t>
            </a:r>
          </a:p>
          <a:p>
            <a:r>
              <a:rPr dirty="0" lang="en-US" sz="2200"/>
              <a:t>November </a:t>
            </a:r>
            <a:r>
              <a:rPr dirty="0" lang="en-US" smtClean="0" sz="2200"/>
              <a:t>4, 2015</a:t>
            </a:r>
            <a:endParaRPr dirty="0" lang="en-US" sz="22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3317E2CE-1F23-4400-A46C-5D54A4ECF8A8}" type="slidenum">
              <a:rPr lang="en-US"/>
              <a:pPr/>
              <a:t>10</a:t>
            </a:fld>
            <a:endParaRPr lang="en-US"/>
          </a:p>
        </p:txBody>
      </p:sp>
      <p:sp>
        <p:nvSpPr>
          <p:cNvPr id="43010" name="Rectangle 2"/>
          <p:cNvSpPr>
            <a:spLocks noChangeArrowheads="1" noGrp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 numCol="1"/>
          <a:lstStyle/>
          <a:p>
            <a:r>
              <a:rPr lang="en-US" sz="4000"/>
              <a:t>Grid generation</a:t>
            </a:r>
          </a:p>
        </p:txBody>
      </p:sp>
      <p:sp>
        <p:nvSpPr>
          <p:cNvPr id="43011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685800" y="990600"/>
            <a:ext cx="7848600" cy="5486400"/>
          </a:xfrm>
        </p:spPr>
        <p:txBody>
          <a:bodyPr numCol="1"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Conformal mapping: </a:t>
            </a:r>
            <a:r>
              <a:rPr lang="en-US" sz="2000"/>
              <a:t>based on complex variable theory, which is limited to two dimensions.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Algebraic methods</a:t>
            </a:r>
            <a:r>
              <a:rPr lang="en-US" sz="2000"/>
              <a:t>: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1. 1D: polynomials, Trigonometric functions,  Logarithmic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        functions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2. 2D: Orthogonal one-dimensional transformation, normalizing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         transformation, connection functions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3. 3D: Stacked two-dimensional transformations, superelliptical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         boundaries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Differential equation methods</a:t>
            </a:r>
            <a:r>
              <a:rPr lang="en-US" sz="2000"/>
              <a:t>: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Step 1: Determine the grid point distribution on the boundaries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           of the physical space.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Step 2:Assume the interior grid point is specified by a differential equation that satisfies the grid point distributions specified on the boundaries and yields an acceptable interior grid point distribution.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Commercial software</a:t>
            </a:r>
            <a:r>
              <a:rPr lang="en-US" sz="2000"/>
              <a:t> (Gridgen, Gambit, etc.) 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7C558254-A73F-4F3D-B35E-ACAE7EF730BF}" type="slidenum">
              <a:rPr lang="en-US"/>
              <a:pPr/>
              <a:t>11</a:t>
            </a:fld>
            <a:endParaRPr lang="en-US"/>
          </a:p>
        </p:txBody>
      </p:sp>
      <p:pic>
        <p:nvPicPr>
          <p:cNvPr id="157705" name="Picture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>
          <a:xfrm>
            <a:off x="4325938" y="914400"/>
            <a:ext cx="466566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706" name="Picture 1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6"/>
          <a:stretch>
            <a:fillRect/>
          </a:stretch>
        </p:blipFill>
        <p:spPr>
          <a:xfrm>
            <a:off x="457200" y="642938"/>
            <a:ext cx="3733800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7" name="Text Box 11"/>
          <p:cNvSpPr txBox="1">
            <a:spLocks noChangeArrowheads="1"/>
          </p:cNvSpPr>
          <p:nvPr/>
        </p:nvSpPr>
        <p:spPr>
          <a:xfrm>
            <a:off x="533400" y="2971800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Orthogonal one-dimensional transformation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>
          <a:xfrm>
            <a:off x="4343400" y="6003925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Superelliptical transformations: (a) symmetric; (b) centerbody; (c) asymmetric</a:t>
            </a:r>
          </a:p>
        </p:txBody>
      </p:sp>
      <p:pic>
        <p:nvPicPr>
          <p:cNvPr id="157709" name="Picture 1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649663"/>
            <a:ext cx="4114800" cy="28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698" name="Rectangle 2"/>
          <p:cNvSpPr>
            <a:spLocks noChangeArrowheads="1" noGrp="1"/>
          </p:cNvSpPr>
          <p:nvPr>
            <p:ph type="title"/>
          </p:nvPr>
        </p:nvSpPr>
        <p:spPr>
          <a:xfrm>
            <a:off x="685800" y="69850"/>
            <a:ext cx="7772400" cy="692150"/>
          </a:xfrm>
        </p:spPr>
        <p:txBody>
          <a:bodyPr numCol="1"/>
          <a:lstStyle/>
          <a:p>
            <a:r>
              <a:rPr lang="en-US" sz="4000"/>
              <a:t>Grid generation (examples)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5F4BBAFC-0731-453F-B67E-E7BBA9C4E325}" type="slidenum">
              <a:rPr lang="en-US"/>
              <a:pPr/>
              <a:t>12</a:t>
            </a:fld>
            <a:endParaRPr lang="en-US"/>
          </a:p>
        </p:txBody>
      </p:sp>
      <p:sp>
        <p:nvSpPr>
          <p:cNvPr id="220162" name="Rectangle 2"/>
          <p:cNvSpPr>
            <a:spLocks noChangeArrowheads="1" noGrp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 numCol="1"/>
          <a:lstStyle/>
          <a:p>
            <a:r>
              <a:rPr lang="en-US" sz="3000"/>
              <a:t>Grid generation (commercial software, gridgen)</a:t>
            </a:r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>
          <a:xfrm>
            <a:off x="609600" y="1031875"/>
            <a:ext cx="81534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>
                <a:latin charset="0" pitchFamily="34" typeface="Tahoma"/>
              </a:rPr>
              <a:t> Commercial software </a:t>
            </a:r>
            <a:r>
              <a:rPr lang="en-US">
                <a:solidFill>
                  <a:srgbClr val="FF0000"/>
                </a:solidFill>
                <a:latin charset="0" pitchFamily="34" typeface="Tahoma"/>
              </a:rPr>
              <a:t>GRIDGEN will be used to illustrate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>
                <a:solidFill>
                  <a:srgbClr val="FF0000"/>
                </a:solidFill>
                <a:latin charset="0" pitchFamily="34" typeface="Tahoma"/>
              </a:rPr>
              <a:t>  typical grid generation procedure  </a:t>
            </a:r>
            <a:r>
              <a:rPr lang="en-US">
                <a:latin charset="0" pitchFamily="34" typeface="Tahoma"/>
              </a:rPr>
              <a:t> </a:t>
            </a:r>
            <a:endParaRPr lang="en-US" sz="1800">
              <a:latin charset="0" pitchFamily="34" typeface="Tahoma"/>
            </a:endParaRPr>
          </a:p>
        </p:txBody>
      </p:sp>
      <p:pic>
        <p:nvPicPr>
          <p:cNvPr id="220171" name="Picture 1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873250"/>
            <a:ext cx="64770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328B0DD-0123-44D7-98CB-A7DB29CB4B5F}" type="slidenum">
              <a:rPr lang="en-US"/>
              <a:pPr/>
              <a:t>13</a:t>
            </a:fld>
            <a:endParaRPr lang="en-US"/>
          </a:p>
        </p:txBody>
      </p:sp>
      <p:sp>
        <p:nvSpPr>
          <p:cNvPr id="33794" name="Rectangle 2"/>
          <p:cNvSpPr>
            <a:spLocks noChangeArrowheads="1"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 numCol="1"/>
          <a:lstStyle/>
          <a:p>
            <a:r>
              <a:rPr lang="en-US" sz="3600"/>
              <a:t>Grid generation (Gridgen, 2D pipe)</a:t>
            </a:r>
          </a:p>
        </p:txBody>
      </p:sp>
      <p:sp>
        <p:nvSpPr>
          <p:cNvPr id="33795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762000" y="838200"/>
            <a:ext cx="7620000" cy="1371600"/>
          </a:xfrm>
        </p:spPr>
        <p:txBody>
          <a:bodyPr numCol="1"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Geometry: </a:t>
            </a:r>
            <a:r>
              <a:rPr lang="en-US" sz="1800"/>
              <a:t>two-dimensional axisymmetric circular pipe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Creation of connectors</a:t>
            </a:r>
            <a:r>
              <a:rPr lang="en-US" sz="1800"/>
              <a:t>: “connectors”</a:t>
            </a:r>
            <a:r>
              <a:rPr lang="en-US" sz="1800">
                <a:sym charset="2" pitchFamily="2" typeface="Wingdings"/>
              </a:rPr>
              <a:t>”create””2 points connectors””input x,y,z of the two points””Done”. </a:t>
            </a:r>
            <a:r>
              <a:rPr lang="en-US" sz="1800"/>
              <a:t> 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Dimension of connectors</a:t>
            </a:r>
            <a:r>
              <a:rPr lang="en-US" sz="1800"/>
              <a:t>: “Connectors”</a:t>
            </a:r>
            <a:r>
              <a:rPr lang="en-US" sz="1800">
                <a:sym charset="2" pitchFamily="2" typeface="Wingdings"/>
              </a:rPr>
              <a:t>”modify””Redimension””40””Done”.</a:t>
            </a:r>
            <a:endParaRPr lang="en-US" sz="1800"/>
          </a:p>
        </p:txBody>
      </p:sp>
      <p:grpSp>
        <p:nvGrpSpPr>
          <p:cNvPr id="33807" name="Group 15"/>
          <p:cNvGrpSpPr>
            <a:grpSpLocks/>
          </p:cNvGrpSpPr>
          <p:nvPr/>
        </p:nvGrpSpPr>
        <p:grpSpPr>
          <a:xfrm>
            <a:off x="457200" y="2438400"/>
            <a:ext cx="2971800" cy="685800"/>
            <a:chOff x="528" y="3072"/>
            <a:chExt cx="1872" cy="432"/>
          </a:xfrm>
        </p:grpSpPr>
        <p:sp>
          <p:nvSpPr>
            <p:cNvPr id="33808" name="Line 16"/>
            <p:cNvSpPr>
              <a:spLocks noChangeShapeType="1"/>
            </p:cNvSpPr>
            <p:nvPr/>
          </p:nvSpPr>
          <p:spPr>
            <a:xfrm>
              <a:off x="528" y="3504"/>
              <a:ext cx="1872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numCol="1" wrap="none"/>
            <a:lstStyle/>
            <a:p>
              <a:endParaRPr lang="en-US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>
            <a:xfrm flipV="1">
              <a:off x="624" y="3072"/>
              <a:ext cx="0" cy="43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numCol="1" wrap="none"/>
            <a:lstStyle/>
            <a:p>
              <a:endParaRPr lang="en-US"/>
            </a:p>
          </p:txBody>
        </p:sp>
        <p:sp>
          <p:nvSpPr>
            <p:cNvPr id="33810" name="Line 18"/>
            <p:cNvSpPr>
              <a:spLocks noChangeShapeType="1"/>
            </p:cNvSpPr>
            <p:nvPr/>
          </p:nvSpPr>
          <p:spPr>
            <a:xfrm>
              <a:off x="624" y="3072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numCol="1" wrap="none"/>
            <a:lstStyle/>
            <a:p>
              <a:endParaRPr lang="en-US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>
            <a:xfrm>
              <a:off x="2304" y="3072"/>
              <a:ext cx="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numCol="1" wrap="none"/>
            <a:lstStyle/>
            <a:p>
              <a:endParaRPr lang="en-US"/>
            </a:p>
          </p:txBody>
        </p:sp>
      </p:grpSp>
      <p:sp>
        <p:nvSpPr>
          <p:cNvPr id="33812" name="Text Box 20"/>
          <p:cNvSpPr txBox="1">
            <a:spLocks noChangeArrowheads="1"/>
          </p:cNvSpPr>
          <p:nvPr/>
        </p:nvSpPr>
        <p:spPr>
          <a:xfrm>
            <a:off x="288925" y="3048000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b="1" lang="en-US" sz="2000"/>
              <a:t>(0,0)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>
          <a:xfrm>
            <a:off x="304800" y="2057400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b="1" lang="en-US" sz="2000"/>
              <a:t>(0,0.5)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>
          <a:xfrm>
            <a:off x="3352800" y="3048000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b="1" lang="en-US" sz="2000"/>
              <a:t>(1,0)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>
          <a:xfrm>
            <a:off x="3200400" y="2193925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b="1" lang="en-US" sz="2000"/>
              <a:t>(1,0.5)</a:t>
            </a:r>
          </a:p>
        </p:txBody>
      </p:sp>
      <p:pic>
        <p:nvPicPr>
          <p:cNvPr id="33816" name="Picture 24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581400"/>
            <a:ext cx="4114800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17" name="Rectangle 25"/>
          <p:cNvSpPr>
            <a:spLocks noChangeArrowheads="1"/>
          </p:cNvSpPr>
          <p:nvPr/>
        </p:nvSpPr>
        <p:spPr>
          <a:xfrm>
            <a:off x="4419600" y="2209800"/>
            <a:ext cx="464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/>
          <a:lstStyle/>
          <a:p>
            <a:pPr indent="-342900" marL="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  <a:latin charset="0" pitchFamily="34" typeface="Tahoma"/>
              </a:rPr>
              <a:t>Repeat the procedure to create C2, C3, and C4</a:t>
            </a:r>
            <a:endParaRPr lang="en-US" sz="1800">
              <a:latin charset="0" pitchFamily="34" typeface="Tahoma"/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>
          <a:xfrm>
            <a:off x="1600200" y="29718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b="1" lang="en-US" sz="200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>
          <a:xfrm>
            <a:off x="3238500" y="25908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b="1" lang="en-US" sz="200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>
          <a:xfrm>
            <a:off x="1676400" y="22098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b="1" lang="en-US" sz="2000">
                <a:solidFill>
                  <a:srgbClr val="FF0000"/>
                </a:solidFill>
              </a:rPr>
              <a:t>C3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>
          <a:xfrm>
            <a:off x="381000" y="25908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b="1" lang="en-US" sz="2000">
                <a:solidFill>
                  <a:srgbClr val="FF0000"/>
                </a:solidFill>
              </a:rPr>
              <a:t>C4</a:t>
            </a:r>
          </a:p>
        </p:txBody>
      </p:sp>
      <p:pic>
        <p:nvPicPr>
          <p:cNvPr id="33822" name="Picture 3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581400"/>
            <a:ext cx="4419600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29CE26EB-C69C-4ACD-9E26-87597AA6618E}" type="slidenum">
              <a:rPr lang="en-US"/>
              <a:pPr/>
              <a:t>14</a:t>
            </a:fld>
            <a:endParaRPr lang="en-US"/>
          </a:p>
        </p:txBody>
      </p:sp>
      <p:sp>
        <p:nvSpPr>
          <p:cNvPr id="241666" name="Rectangle 2"/>
          <p:cNvSpPr>
            <a:spLocks noChangeArrowheads="1" noGrp="1"/>
          </p:cNvSpPr>
          <p:nvPr>
            <p:ph type="title"/>
          </p:nvPr>
        </p:nvSpPr>
        <p:spPr>
          <a:xfrm>
            <a:off x="381000" y="152400"/>
            <a:ext cx="8077200" cy="685800"/>
          </a:xfrm>
        </p:spPr>
        <p:txBody>
          <a:bodyPr numCol="1"/>
          <a:lstStyle/>
          <a:p>
            <a:r>
              <a:rPr lang="en-US" sz="3200"/>
              <a:t>Grid generation (Gridgen, 2D pipe, cont’d)</a:t>
            </a:r>
          </a:p>
        </p:txBody>
      </p:sp>
      <p:sp>
        <p:nvSpPr>
          <p:cNvPr id="241667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762000" y="838200"/>
            <a:ext cx="7924800" cy="2590800"/>
          </a:xfrm>
        </p:spPr>
        <p:txBody>
          <a:bodyPr numCol="1"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Creation of Domain: </a:t>
            </a:r>
            <a:r>
              <a:rPr lang="en-US" sz="1800"/>
              <a:t>“domain”</a:t>
            </a:r>
            <a:r>
              <a:rPr lang="en-US" sz="1800">
                <a:sym charset="2" pitchFamily="2" typeface="Wingdings"/>
              </a:rPr>
              <a:t>”create””structured””Assemble edges””Specify edges one by one””Done”.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Redistribution of grid points</a:t>
            </a:r>
            <a:r>
              <a:rPr lang="en-US" sz="1800"/>
              <a:t>: Boundary layer requires grid refinement near the wall surface. “select connectors (C2, C4)”</a:t>
            </a:r>
            <a:r>
              <a:rPr lang="en-US" sz="1800">
                <a:sym charset="2" pitchFamily="2" typeface="Wingdings"/>
              </a:rPr>
              <a:t>”modify””redistribute””grid spacing(start+end)” with distribution function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/>
              <a:t>For turbulent flow, the first grid spacing near the wall, i.e. “matching point”, could have different values when different turbulent models applied (near wall or wall function).</a:t>
            </a:r>
          </a:p>
        </p:txBody>
      </p:sp>
      <p:pic>
        <p:nvPicPr>
          <p:cNvPr id="241684" name="Picture 2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3603625"/>
            <a:ext cx="464820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85" name="Text Box 21"/>
          <p:cNvSpPr txBox="1">
            <a:spLocks noChangeArrowheads="1"/>
          </p:cNvSpPr>
          <p:nvPr/>
        </p:nvSpPr>
        <p:spPr>
          <a:xfrm>
            <a:off x="561975" y="3733800"/>
            <a:ext cx="370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Grid may be used for laminar flow</a:t>
            </a:r>
          </a:p>
        </p:txBody>
      </p:sp>
      <p:pic>
        <p:nvPicPr>
          <p:cNvPr id="241686" name="Picture 2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6576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87" name="Text Box 23"/>
          <p:cNvSpPr txBox="1">
            <a:spLocks noChangeArrowheads="1"/>
          </p:cNvSpPr>
          <p:nvPr/>
        </p:nvSpPr>
        <p:spPr>
          <a:xfrm>
            <a:off x="5145088" y="3810000"/>
            <a:ext cx="3846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Grid may be used for turbulent flow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2F9A38B-7123-4E7C-A926-8425672486FE}" type="slidenum">
              <a:rPr lang="en-US"/>
              <a:pPr/>
              <a:t>15</a:t>
            </a:fld>
            <a:endParaRPr lang="en-US"/>
          </a:p>
        </p:txBody>
      </p:sp>
      <p:sp>
        <p:nvSpPr>
          <p:cNvPr id="166914" name="Rectangle 2"/>
          <p:cNvSpPr>
            <a:spLocks noChangeArrowheads="1" noGrp="1"/>
          </p:cNvSpPr>
          <p:nvPr>
            <p:ph type="title"/>
          </p:nvPr>
        </p:nvSpPr>
        <p:spPr>
          <a:xfrm>
            <a:off x="762000" y="76200"/>
            <a:ext cx="7772400" cy="768350"/>
          </a:xfrm>
        </p:spPr>
        <p:txBody>
          <a:bodyPr numCol="1"/>
          <a:lstStyle/>
          <a:p>
            <a:r>
              <a:rPr lang="en-US" sz="4000"/>
              <a:t>Grid generation (3D NACA12 foil)</a:t>
            </a:r>
          </a:p>
        </p:txBody>
      </p:sp>
      <p:sp>
        <p:nvSpPr>
          <p:cNvPr id="166923" name="Rectangle 11"/>
          <p:cNvSpPr>
            <a:spLocks noChangeArrowheads="1" noGrp="1"/>
          </p:cNvSpPr>
          <p:nvPr>
            <p:ph idx="1" type="body"/>
          </p:nvPr>
        </p:nvSpPr>
        <p:spPr>
          <a:xfrm>
            <a:off x="381000" y="838200"/>
            <a:ext cx="8534400" cy="2286000"/>
          </a:xfrm>
          <a:noFill/>
          <a:ln/>
        </p:spPr>
        <p:txBody>
          <a:bodyPr numCol="1"/>
          <a:lstStyle/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Geometry</a:t>
            </a:r>
            <a:r>
              <a:rPr lang="en-US" sz="2000"/>
              <a:t>: two-dimensional NACA12 airfoil with 60 degree angle of attack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Creation of geometry</a:t>
            </a:r>
            <a:r>
              <a:rPr lang="en-US" sz="2000"/>
              <a:t>: unlike the pipe, we have to </a:t>
            </a:r>
            <a:r>
              <a:rPr lang="en-US" sz="2000">
                <a:solidFill>
                  <a:srgbClr val="FF0000"/>
                </a:solidFill>
              </a:rPr>
              <a:t>import the database</a:t>
            </a:r>
            <a:r>
              <a:rPr lang="en-US" sz="2000"/>
              <a:t> for NACA12 into Gridgen and create connectors based on that (only half of the geometry shape was imported due to symmetry).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Tx/>
              <a:buNone/>
            </a:pPr>
            <a:r>
              <a:rPr lang="en-US" sz="2000">
                <a:sym charset="2" pitchFamily="2" typeface="Wingdings"/>
              </a:rPr>
              <a:t>     “input””database””import the geometry data”</a:t>
            </a:r>
            <a:r>
              <a:rPr lang="en-US" sz="2000"/>
              <a:t> “connector”</a:t>
            </a:r>
            <a:r>
              <a:rPr lang="en-US" sz="2000">
                <a:sym charset="2" pitchFamily="2" typeface="Wingdings"/>
              </a:rPr>
              <a:t>”create””on DB entities””delete database”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Tx/>
              <a:buChar char="•"/>
            </a:pPr>
            <a:r>
              <a:rPr lang="en-US" sz="2000"/>
              <a:t>Creation of connectors C1 (line), C2(line), C3(half circle)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Tx/>
              <a:buChar char="•"/>
            </a:pPr>
            <a:endParaRPr lang="en-US" sz="2000">
              <a:sym charset="2" pitchFamily="2" typeface="Wingdings"/>
            </a:endParaRPr>
          </a:p>
        </p:txBody>
      </p:sp>
      <p:pic>
        <p:nvPicPr>
          <p:cNvPr id="166924" name="Picture 1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25" name="Picture 1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048000"/>
            <a:ext cx="4191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26" name="Line 14"/>
          <p:cNvSpPr>
            <a:spLocks noChangeShapeType="1"/>
          </p:cNvSpPr>
          <p:nvPr/>
        </p:nvSpPr>
        <p:spPr>
          <a:xfrm>
            <a:off x="2286000" y="4419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len="med" type="triangle" w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/>
          <a:lstStyle/>
          <a:p>
            <a:endParaRPr lang="en-US"/>
          </a:p>
        </p:txBody>
      </p:sp>
      <p:sp>
        <p:nvSpPr>
          <p:cNvPr id="166927" name="Text Box 15"/>
          <p:cNvSpPr txBox="1">
            <a:spLocks noChangeArrowheads="1"/>
          </p:cNvSpPr>
          <p:nvPr/>
        </p:nvSpPr>
        <p:spPr>
          <a:xfrm>
            <a:off x="1143000" y="4003675"/>
            <a:ext cx="283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Half of airfoil surface</a:t>
            </a:r>
          </a:p>
        </p:txBody>
      </p:sp>
      <p:sp>
        <p:nvSpPr>
          <p:cNvPr id="166928" name="Text Box 16"/>
          <p:cNvSpPr txBox="1">
            <a:spLocks noChangeArrowheads="1"/>
          </p:cNvSpPr>
          <p:nvPr/>
        </p:nvSpPr>
        <p:spPr>
          <a:xfrm>
            <a:off x="6134100" y="5483225"/>
            <a:ext cx="217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Half of airfoil surface</a:t>
            </a:r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>
          <a:xfrm flipV="1">
            <a:off x="7239000" y="5181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len="med" type="triangle" w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/>
          <a:lstStyle/>
          <a:p>
            <a:endParaRPr lang="en-US"/>
          </a:p>
        </p:txBody>
      </p:sp>
      <p:sp>
        <p:nvSpPr>
          <p:cNvPr id="166930" name="Line 18"/>
          <p:cNvSpPr>
            <a:spLocks noChangeShapeType="1"/>
          </p:cNvSpPr>
          <p:nvPr/>
        </p:nvSpPr>
        <p:spPr>
          <a:xfrm flipV="1">
            <a:off x="7086600" y="3657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len="med" type="triangle" w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/>
          <a:lstStyle/>
          <a:p>
            <a:endParaRPr lang="en-US"/>
          </a:p>
        </p:txBody>
      </p:sp>
      <p:sp>
        <p:nvSpPr>
          <p:cNvPr id="166931" name="Line 19"/>
          <p:cNvSpPr>
            <a:spLocks noChangeShapeType="1"/>
          </p:cNvSpPr>
          <p:nvPr/>
        </p:nvSpPr>
        <p:spPr>
          <a:xfrm flipH="1">
            <a:off x="6248400" y="5029200"/>
            <a:ext cx="228600" cy="1524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len="med" type="triangle" w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/>
          <a:lstStyle/>
          <a:p>
            <a:endParaRPr lang="en-US"/>
          </a:p>
        </p:txBody>
      </p:sp>
      <p:sp>
        <p:nvSpPr>
          <p:cNvPr id="166932" name="Line 20"/>
          <p:cNvSpPr>
            <a:spLocks noChangeShapeType="1"/>
          </p:cNvSpPr>
          <p:nvPr/>
        </p:nvSpPr>
        <p:spPr>
          <a:xfrm>
            <a:off x="7696200" y="487680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len="med" type="triangle" w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/>
          <a:lstStyle/>
          <a:p>
            <a:endParaRPr lang="en-US"/>
          </a:p>
        </p:txBody>
      </p:sp>
      <p:sp>
        <p:nvSpPr>
          <p:cNvPr id="166933" name="Text Box 21"/>
          <p:cNvSpPr txBox="1">
            <a:spLocks noChangeArrowheads="1"/>
          </p:cNvSpPr>
          <p:nvPr/>
        </p:nvSpPr>
        <p:spPr>
          <a:xfrm>
            <a:off x="6254750" y="4738688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166934" name="Text Box 22"/>
          <p:cNvSpPr txBox="1">
            <a:spLocks noChangeArrowheads="1"/>
          </p:cNvSpPr>
          <p:nvPr/>
        </p:nvSpPr>
        <p:spPr>
          <a:xfrm>
            <a:off x="7391400" y="45720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>
          <a:xfrm>
            <a:off x="6858000" y="39624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C3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2F9E9324-D1F9-4D85-80E4-986019EDA322}" type="slidenum">
              <a:rPr lang="en-US"/>
              <a:pPr/>
              <a:t>16</a:t>
            </a:fld>
            <a:endParaRPr lang="en-US"/>
          </a:p>
        </p:txBody>
      </p:sp>
      <p:sp>
        <p:nvSpPr>
          <p:cNvPr id="222210" name="Rectangle 2"/>
          <p:cNvSpPr>
            <a:spLocks noChangeArrowheads="1" noGrp="1"/>
          </p:cNvSpPr>
          <p:nvPr>
            <p:ph type="title"/>
          </p:nvPr>
        </p:nvSpPr>
        <p:spPr>
          <a:xfrm>
            <a:off x="457200" y="152400"/>
            <a:ext cx="8001000" cy="768350"/>
          </a:xfrm>
        </p:spPr>
        <p:txBody>
          <a:bodyPr numCol="1"/>
          <a:lstStyle/>
          <a:p>
            <a:r>
              <a:rPr lang="en-US" sz="3200"/>
              <a:t>Grid generation (3D NACA12 airfoil, cont’d)</a:t>
            </a:r>
          </a:p>
        </p:txBody>
      </p:sp>
      <p:sp>
        <p:nvSpPr>
          <p:cNvPr id="222211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762000" y="990600"/>
            <a:ext cx="7772400" cy="1295400"/>
          </a:xfrm>
          <a:noFill/>
          <a:ln/>
        </p:spPr>
        <p:txBody>
          <a:bodyPr numCol="1"/>
          <a:lstStyle/>
          <a:p>
            <a:pPr>
              <a:lnSpc>
                <a:spcPct val="90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Redimensions </a:t>
            </a:r>
            <a:r>
              <a:rPr lang="en-US" sz="2000"/>
              <a:t>of the four connectors and create domain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Redistribute </a:t>
            </a:r>
            <a:r>
              <a:rPr lang="en-US" sz="2000"/>
              <a:t>the grid distribution for all connectors. Especially refine the grid near the airfoil surface and the leading and trailing edges</a:t>
            </a:r>
          </a:p>
        </p:txBody>
      </p:sp>
      <p:pic>
        <p:nvPicPr>
          <p:cNvPr id="222212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/>
          <a:stretch>
            <a:fillRect/>
          </a:stretch>
        </p:blipFill>
        <p:spPr>
          <a:xfrm>
            <a:off x="76200" y="2362200"/>
            <a:ext cx="441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3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/>
          <a:stretch>
            <a:fillRect/>
          </a:stretch>
        </p:blipFill>
        <p:spPr>
          <a:xfrm>
            <a:off x="4572000" y="2454275"/>
            <a:ext cx="4572000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040C09D-ED7D-465E-B8C3-EFF96252FC63}" type="slidenum">
              <a:rPr lang="en-US"/>
              <a:pPr/>
              <a:t>17</a:t>
            </a:fld>
            <a:endParaRPr lang="en-US"/>
          </a:p>
        </p:txBody>
      </p:sp>
      <p:sp>
        <p:nvSpPr>
          <p:cNvPr id="162818" name="Rectangle 2"/>
          <p:cNvSpPr>
            <a:spLocks noChangeArrowheads="1" noGrp="1"/>
          </p:cNvSpPr>
          <p:nvPr>
            <p:ph type="title"/>
          </p:nvPr>
        </p:nvSpPr>
        <p:spPr>
          <a:xfrm>
            <a:off x="838200" y="152400"/>
            <a:ext cx="7772400" cy="615950"/>
          </a:xfrm>
        </p:spPr>
        <p:txBody>
          <a:bodyPr numCol="1"/>
          <a:lstStyle/>
          <a:p>
            <a:r>
              <a:rPr lang="en-US" sz="2800"/>
              <a:t>Grid generation (3D NACA12 airfoil, cont’d)</a:t>
            </a:r>
          </a:p>
        </p:txBody>
      </p:sp>
      <p:sp>
        <p:nvSpPr>
          <p:cNvPr id="162820" name="Rectangle 4"/>
          <p:cNvSpPr>
            <a:spLocks noChangeArrowheads="1" noGrp="1"/>
          </p:cNvSpPr>
          <p:nvPr>
            <p:ph idx="1" type="body"/>
          </p:nvPr>
        </p:nvSpPr>
        <p:spPr>
          <a:xfrm>
            <a:off x="381000" y="762000"/>
            <a:ext cx="8610600" cy="1143000"/>
          </a:xfrm>
          <a:noFill/>
          <a:ln/>
        </p:spPr>
        <p:txBody>
          <a:bodyPr numCol="1"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b="1" lang="en-US" sz="2000">
                <a:solidFill>
                  <a:srgbClr val="FF0000"/>
                </a:solidFill>
              </a:rPr>
              <a:t>Duplicate the other half of the domain: </a:t>
            </a:r>
            <a:r>
              <a:rPr lang="en-US" sz="2000"/>
              <a:t>“domain”</a:t>
            </a:r>
            <a:r>
              <a:rPr lang="en-US" sz="2000">
                <a:sym charset="2" pitchFamily="2" typeface="Wingdings"/>
              </a:rPr>
              <a:t>”modify””mirror respect to y=0””Done”.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  <a:sym charset="2" pitchFamily="2" typeface="Wingdings"/>
              </a:rPr>
              <a:t>Rotate</a:t>
            </a:r>
            <a:r>
              <a:rPr lang="en-US" sz="2000">
                <a:sym charset="2" pitchFamily="2" typeface="Wingdings"/>
              </a:rPr>
              <a:t> the whole domain with angle of attack 60 degrees: “domain””modify””rotate””using z-principle axis””enter rotation angle:-60””Done”.</a:t>
            </a:r>
            <a:endParaRPr lang="en-US" sz="2000"/>
          </a:p>
        </p:txBody>
      </p:sp>
      <p:pic>
        <p:nvPicPr>
          <p:cNvPr id="162821" name="Picture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0" l="25781" r="12500" t="8310"/>
          <a:stretch>
            <a:fillRect/>
          </a:stretch>
        </p:blipFill>
        <p:spPr>
          <a:xfrm>
            <a:off x="228600" y="2286000"/>
            <a:ext cx="4191000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2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" l="25781" r="14063" t="11690"/>
          <a:stretch>
            <a:fillRect/>
          </a:stretch>
        </p:blipFill>
        <p:spPr>
          <a:xfrm>
            <a:off x="4724400" y="2265363"/>
            <a:ext cx="4267200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366848B1-033F-4FB2-8E12-E13B55A429AF}" type="slidenum">
              <a:rPr lang="en-US"/>
              <a:pPr/>
              <a:t>18</a:t>
            </a:fld>
            <a:endParaRPr lang="en-US"/>
          </a:p>
        </p:txBody>
      </p:sp>
      <p:sp>
        <p:nvSpPr>
          <p:cNvPr id="242690" name="Rectangle 2"/>
          <p:cNvSpPr>
            <a:spLocks noChangeArrowheads="1" noGrp="1"/>
          </p:cNvSpPr>
          <p:nvPr>
            <p:ph type="title"/>
          </p:nvPr>
        </p:nvSpPr>
        <p:spPr>
          <a:xfrm>
            <a:off x="838200" y="152400"/>
            <a:ext cx="7772400" cy="615950"/>
          </a:xfrm>
        </p:spPr>
        <p:txBody>
          <a:bodyPr numCol="1"/>
          <a:lstStyle/>
          <a:p>
            <a:r>
              <a:rPr lang="en-US" sz="2800"/>
              <a:t>Grid generation (3D NACA12 airfoil, cont’d)</a:t>
            </a:r>
          </a:p>
        </p:txBody>
      </p:sp>
      <p:sp>
        <p:nvSpPr>
          <p:cNvPr id="242691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381000" y="762000"/>
            <a:ext cx="8610600" cy="1828800"/>
          </a:xfrm>
          <a:noFill/>
          <a:ln/>
        </p:spPr>
        <p:txBody>
          <a:bodyPr numCol="1"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Create 3D block:</a:t>
            </a:r>
            <a:r>
              <a:rPr b="1"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“blocks”</a:t>
            </a:r>
            <a:r>
              <a:rPr lang="en-US" sz="2000">
                <a:sym charset="2" pitchFamily="2" typeface="Wingdings"/>
              </a:rPr>
              <a:t>”create””extrude from domains”specify ”translate distance and direction””Run N”“Done”.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  <a:sym charset="2" pitchFamily="2" typeface="Wingdings"/>
              </a:rPr>
              <a:t>Split the 3D block to be four blocks: </a:t>
            </a:r>
            <a:r>
              <a:rPr lang="en-US" sz="2000">
                <a:sym charset="2" pitchFamily="2" typeface="Wingdings"/>
              </a:rPr>
              <a:t>“block””modify””split””in </a:t>
            </a:r>
            <a:r>
              <a:rPr lang="en-US" sz="2000">
                <a:sym charset="2" pitchFamily="18" typeface="Symbol"/>
              </a:rPr>
              <a:t> direction</a:t>
            </a:r>
            <a:r>
              <a:rPr lang="en-US" sz="2000">
                <a:sym charset="2" pitchFamily="2" typeface="Wingdings"/>
              </a:rPr>
              <a:t>”” </a:t>
            </a:r>
            <a:r>
              <a:rPr lang="en-US" sz="2000">
                <a:sym charset="2" pitchFamily="18" typeface="Symbol"/>
              </a:rPr>
              <a:t></a:t>
            </a:r>
            <a:r>
              <a:rPr lang="en-US" sz="2000">
                <a:sym charset="2" pitchFamily="2" typeface="Wingdings"/>
              </a:rPr>
              <a:t> =?””Done”.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ym charset="2" pitchFamily="2" typeface="Wingdings"/>
              </a:rPr>
              <a:t>Specify boundary conditions and export Grid and BCS.</a:t>
            </a:r>
          </a:p>
        </p:txBody>
      </p:sp>
      <p:pic>
        <p:nvPicPr>
          <p:cNvPr id="242694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3" l="32895" r="14473" t="7591"/>
          <a:stretch>
            <a:fillRect/>
          </a:stretch>
        </p:blipFill>
        <p:spPr>
          <a:xfrm>
            <a:off x="0" y="2667000"/>
            <a:ext cx="3048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695" name="Picture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7" r="7230" t="3766"/>
          <a:stretch>
            <a:fillRect/>
          </a:stretch>
        </p:blipFill>
        <p:spPr>
          <a:xfrm>
            <a:off x="2971800" y="2667000"/>
            <a:ext cx="34290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696" name="Text Box 8"/>
          <p:cNvSpPr txBox="1">
            <a:spLocks noChangeArrowheads="1"/>
          </p:cNvSpPr>
          <p:nvPr/>
        </p:nvSpPr>
        <p:spPr>
          <a:xfrm>
            <a:off x="4343400" y="2860675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1</a:t>
            </a:r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>
          <a:xfrm>
            <a:off x="3276600" y="39624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2</a:t>
            </a:r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>
          <a:xfrm>
            <a:off x="4038600" y="52578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3</a:t>
            </a:r>
          </a:p>
        </p:txBody>
      </p:sp>
      <p:sp>
        <p:nvSpPr>
          <p:cNvPr id="242699" name="Text Box 11"/>
          <p:cNvSpPr txBox="1">
            <a:spLocks noChangeArrowheads="1"/>
          </p:cNvSpPr>
          <p:nvPr/>
        </p:nvSpPr>
        <p:spPr>
          <a:xfrm>
            <a:off x="5105400" y="44196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4</a:t>
            </a:r>
          </a:p>
        </p:txBody>
      </p:sp>
      <p:pic>
        <p:nvPicPr>
          <p:cNvPr id="242700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r="17188" t="3802"/>
          <a:stretch>
            <a:fillRect/>
          </a:stretch>
        </p:blipFill>
        <p:spPr>
          <a:xfrm>
            <a:off x="6400800" y="2667000"/>
            <a:ext cx="27479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701" name="Text Box 13"/>
          <p:cNvSpPr txBox="1">
            <a:spLocks noChangeArrowheads="1"/>
          </p:cNvSpPr>
          <p:nvPr/>
        </p:nvSpPr>
        <p:spPr>
          <a:xfrm>
            <a:off x="533400" y="5992813"/>
            <a:ext cx="1704975" cy="396875"/>
          </a:xfrm>
          <a:prstGeom prst="rect">
            <a:avLst/>
          </a:prstGeom>
          <a:solidFill>
            <a:srgbClr val="FC98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3D before split</a:t>
            </a:r>
          </a:p>
        </p:txBody>
      </p:sp>
      <p:sp>
        <p:nvSpPr>
          <p:cNvPr id="242702" name="Text Box 14"/>
          <p:cNvSpPr txBox="1">
            <a:spLocks noChangeArrowheads="1"/>
          </p:cNvSpPr>
          <p:nvPr/>
        </p:nvSpPr>
        <p:spPr>
          <a:xfrm>
            <a:off x="3549650" y="5992813"/>
            <a:ext cx="2317750" cy="396875"/>
          </a:xfrm>
          <a:prstGeom prst="rect">
            <a:avLst/>
          </a:prstGeom>
          <a:solidFill>
            <a:srgbClr val="FC98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After split (2D view)</a:t>
            </a:r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>
          <a:xfrm>
            <a:off x="6781800" y="6003925"/>
            <a:ext cx="2317750" cy="396875"/>
          </a:xfrm>
          <a:prstGeom prst="rect">
            <a:avLst/>
          </a:prstGeom>
          <a:solidFill>
            <a:srgbClr val="FC98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After split (3D view)</a:t>
            </a:r>
          </a:p>
        </p:txBody>
      </p:sp>
      <p:sp>
        <p:nvSpPr>
          <p:cNvPr id="242704" name="Text Box 16"/>
          <p:cNvSpPr txBox="1">
            <a:spLocks noChangeArrowheads="1"/>
          </p:cNvSpPr>
          <p:nvPr/>
        </p:nvSpPr>
        <p:spPr>
          <a:xfrm>
            <a:off x="7620000" y="31242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1</a:t>
            </a:r>
          </a:p>
        </p:txBody>
      </p:sp>
      <p:sp>
        <p:nvSpPr>
          <p:cNvPr id="242705" name="Text Box 17"/>
          <p:cNvSpPr txBox="1">
            <a:spLocks noChangeArrowheads="1"/>
          </p:cNvSpPr>
          <p:nvPr/>
        </p:nvSpPr>
        <p:spPr>
          <a:xfrm>
            <a:off x="6400800" y="41148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2</a:t>
            </a:r>
          </a:p>
        </p:txBody>
      </p:sp>
      <p:sp>
        <p:nvSpPr>
          <p:cNvPr id="242706" name="Text Box 18"/>
          <p:cNvSpPr txBox="1">
            <a:spLocks noChangeArrowheads="1"/>
          </p:cNvSpPr>
          <p:nvPr/>
        </p:nvSpPr>
        <p:spPr>
          <a:xfrm>
            <a:off x="7086600" y="53340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3</a:t>
            </a:r>
          </a:p>
        </p:txBody>
      </p:sp>
      <p:sp>
        <p:nvSpPr>
          <p:cNvPr id="242707" name="Text Box 19"/>
          <p:cNvSpPr txBox="1">
            <a:spLocks noChangeArrowheads="1"/>
          </p:cNvSpPr>
          <p:nvPr/>
        </p:nvSpPr>
        <p:spPr>
          <a:xfrm>
            <a:off x="8004175" y="44196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4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510C7FE9-1433-4F22-9FB4-4D0DCF54C596}" type="slidenum">
              <a:rPr lang="en-US"/>
              <a:pPr/>
              <a:t>19</a:t>
            </a:fld>
            <a:endParaRPr lang="en-US"/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>
          <a:xfrm>
            <a:off x="6858000" y="5181600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numCol="1" wrap="none"/>
          <a:lstStyle/>
          <a:p>
            <a:endParaRPr lang="en-US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>
          <a:xfrm>
            <a:off x="5943600" y="43434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numCol="1" wrap="none"/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>
          <a:xfrm>
            <a:off x="6477000" y="38100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numCol="1" wrap="none"/>
          <a:lstStyle/>
          <a:p>
            <a:endParaRPr lang="en-US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>
          <a:xfrm>
            <a:off x="5867400" y="5867400"/>
            <a:ext cx="1295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numCol="1" wrap="none"/>
          <a:lstStyle/>
          <a:p>
            <a:endParaRPr lang="en-U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>
          <a:xfrm>
            <a:off x="1752600" y="52578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numCol="1" wrap="none"/>
          <a:lstStyle/>
          <a:p>
            <a:endParaRPr lang="en-US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>
          <a:xfrm>
            <a:off x="3200400" y="46482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numCol="1" wrap="none"/>
          <a:lstStyle/>
          <a:p>
            <a:endParaRPr lang="en-US"/>
          </a:p>
        </p:txBody>
      </p:sp>
      <p:sp>
        <p:nvSpPr>
          <p:cNvPr id="57346" name="Rectangle 2"/>
          <p:cNvSpPr>
            <a:spLocks noChangeArrowheads="1" noGrp="1"/>
          </p:cNvSpPr>
          <p:nvPr>
            <p:ph type="title"/>
          </p:nvPr>
        </p:nvSpPr>
        <p:spPr>
          <a:xfrm>
            <a:off x="609600" y="228600"/>
            <a:ext cx="8001000" cy="615950"/>
          </a:xfrm>
        </p:spPr>
        <p:txBody>
          <a:bodyPr numCol="1"/>
          <a:lstStyle/>
          <a:p>
            <a:r>
              <a:rPr lang="en-US" sz="3600"/>
              <a:t>Systematic grid generation for CFD UA</a:t>
            </a:r>
            <a:r>
              <a:rPr lang="en-US" sz="4000"/>
              <a:t> </a:t>
            </a:r>
          </a:p>
        </p:txBody>
      </p:sp>
      <p:sp>
        <p:nvSpPr>
          <p:cNvPr id="57347" name="Rectangle 3"/>
          <p:cNvSpPr>
            <a:spLocks noChangeArrowheads="1" noGrp="1"/>
          </p:cNvSpPr>
          <p:nvPr>
            <p:ph idx="1" sz="half" type="body"/>
          </p:nvPr>
        </p:nvSpPr>
        <p:spPr>
          <a:xfrm>
            <a:off x="685800" y="990600"/>
            <a:ext cx="7772400" cy="4114800"/>
          </a:xfrm>
        </p:spPr>
        <p:txBody>
          <a:bodyPr numCol="1"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/>
              <a:t>CFD UA analysis requires a series of meshes with uniform grid refinement ratio, usually start from the fine mesh to generate coarser grids.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/>
              <a:t>A tool is developed to automate this process, i.e., each fine grid block is input into the tool and a series of three, 1D interpolation is performed to yield a medium grid block with the desired non-integer grid refinement ratio.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1D interpolation</a:t>
            </a:r>
            <a:r>
              <a:rPr lang="en-US" sz="1800"/>
              <a:t> is the same for all three directions.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Consider 1D line segment with    and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points for the fine and medium grids, respectively.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</a:t>
            </a:r>
            <a:r>
              <a:rPr lang="en-US" sz="1800">
                <a:solidFill>
                  <a:srgbClr val="FF0000"/>
                </a:solidFill>
              </a:rPr>
              <a:t>step 1</a:t>
            </a:r>
            <a:r>
              <a:rPr lang="en-US" sz="1800"/>
              <a:t>: compute the fine grid size at each grid node: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</a:t>
            </a:r>
            <a:r>
              <a:rPr lang="en-US" sz="1800">
                <a:solidFill>
                  <a:srgbClr val="FF0000"/>
                </a:solidFill>
              </a:rPr>
              <a:t>step 2</a:t>
            </a:r>
            <a:r>
              <a:rPr lang="en-US" sz="1800"/>
              <a:t>: compute the medium grid distribution: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where         from the first step is interpolated at location </a:t>
            </a:r>
          </a:p>
          <a:p>
            <a:pPr>
              <a:lnSpc>
                <a:spcPct val="105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</a:t>
            </a:r>
            <a:r>
              <a:rPr lang="en-US" sz="1800">
                <a:solidFill>
                  <a:srgbClr val="FF0000"/>
                </a:solidFill>
              </a:rPr>
              <a:t>step 3</a:t>
            </a:r>
            <a:r>
              <a:rPr lang="en-US" sz="1800"/>
              <a:t>: The medium grid distribution     is scaled so that the fine and medium grid line segments are the same (i.e.,                    )</a:t>
            </a:r>
          </a:p>
          <a:p>
            <a:pPr>
              <a:lnSpc>
                <a:spcPct val="105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</a:t>
            </a:r>
            <a:r>
              <a:rPr lang="en-US" sz="1800">
                <a:solidFill>
                  <a:srgbClr val="FF0000"/>
                </a:solidFill>
              </a:rPr>
              <a:t>step4</a:t>
            </a:r>
            <a:r>
              <a:rPr lang="en-US" sz="1800"/>
              <a:t>: The procedure is repeated until it converges</a:t>
            </a:r>
          </a:p>
        </p:txBody>
      </p:sp>
      <p:graphicFrame>
        <p:nvGraphicFramePr>
          <p:cNvPr id="57348" name="Object 4"/>
          <p:cNvGraphicFramePr>
            <a:graphicFrameLocks noChangeAspect="1" noGrp="1"/>
          </p:cNvGraphicFramePr>
          <p:nvPr>
            <p:ph idx="2" sz="half"/>
          </p:nvPr>
        </p:nvGraphicFramePr>
        <p:xfrm>
          <a:off x="4191000" y="3124200"/>
          <a:ext cx="3190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28600" imgW="190440" name="Equation" progId="Equation.DSMT4" r:id="rId4" spid="_x0000_s57499">
                  <p:embed/>
                </p:oleObj>
              </mc:Choice>
              <mc:Fallback>
                <p:oleObj imgH="228600" imgW="190440" name="Equation" progId="Equation.DSMT4" r:id="rId6" spid="_x0000_s57499">
                  <p:embed/>
                  <p:pic>
                    <p:nvPicPr>
                      <p:cNvPr id="0" name="Object 4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4191000" y="3124200"/>
                        <a:ext cx="3190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4953000" y="3124200"/>
          <a:ext cx="20415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53800" imgW="1218960" name="Equation" progId="Equation.DSMT4" r:id="rId9" spid="_x0000_s57500">
                  <p:embed/>
                </p:oleObj>
              </mc:Choice>
              <mc:Fallback>
                <p:oleObj imgH="253800" imgW="1218960" name="Equation" progId="Equation.DSMT4" r:id="rId11" spid="_x0000_s57500">
                  <p:embed/>
                  <p:pic>
                    <p:nvPicPr>
                      <p:cNvPr id="0" name="Object 6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4953000" y="3124200"/>
                        <a:ext cx="20415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6477000" y="3733800"/>
          <a:ext cx="1981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41200" imgW="901440" name="Equation" progId="Equation.DSMT4" r:id="rId14" spid="_x0000_s57501">
                  <p:embed/>
                </p:oleObj>
              </mc:Choice>
              <mc:Fallback>
                <p:oleObj imgH="241200" imgW="901440" name="Equation" progId="Equation.DSMT4" r:id="rId16" spid="_x0000_s57501">
                  <p:embed/>
                  <p:pic>
                    <p:nvPicPr>
                      <p:cNvPr id="0" name="Object 7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6477000" y="3733800"/>
                        <a:ext cx="19812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5943600" y="4267200"/>
          <a:ext cx="20923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41200" imgW="952200" name="Equation" progId="Equation.DSMT4" r:id="rId19" spid="_x0000_s57502">
                  <p:embed/>
                </p:oleObj>
              </mc:Choice>
              <mc:Fallback>
                <p:oleObj imgH="241200" imgW="952200" name="Equation" progId="Equation.DSMT4" r:id="rId21" spid="_x0000_s57502">
                  <p:embed/>
                  <p:pic>
                    <p:nvPicPr>
                      <p:cNvPr id="0" name="Object 8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5943600" y="4267200"/>
                        <a:ext cx="20923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3200400" y="4654550"/>
          <a:ext cx="17287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41200" imgW="787320" name="Equation" progId="Equation.DSMT4" r:id="rId24" spid="_x0000_s57503">
                  <p:embed/>
                </p:oleObj>
              </mc:Choice>
              <mc:Fallback>
                <p:oleObj imgH="241200" imgW="787320" name="Equation" progId="Equation.DSMT4" r:id="rId26" spid="_x0000_s57503">
                  <p:embed/>
                  <p:pic>
                    <p:nvPicPr>
                      <p:cNvPr id="0" name="Object 9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200400" y="4654550"/>
                        <a:ext cx="17287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4" name="Object 10"/>
          <p:cNvGraphicFramePr>
            <a:graphicFrameLocks noChangeAspect="1"/>
          </p:cNvGraphicFramePr>
          <p:nvPr/>
        </p:nvGraphicFramePr>
        <p:xfrm>
          <a:off x="1752600" y="5181600"/>
          <a:ext cx="5857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41200" imgW="266400" name="Equation" progId="Equation.DSMT4" r:id="rId29" spid="_x0000_s57504">
                  <p:embed/>
                </p:oleObj>
              </mc:Choice>
              <mc:Fallback>
                <p:oleObj imgH="241200" imgW="266400" name="Equation" progId="Equation.DSMT4" r:id="rId31" spid="_x0000_s57504">
                  <p:embed/>
                  <p:pic>
                    <p:nvPicPr>
                      <p:cNvPr id="0" name="Object 10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752600" y="5181600"/>
                        <a:ext cx="5857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6867525" y="5105400"/>
          <a:ext cx="4476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41200" imgW="203040" name="Equation" progId="Equation.DSMT4" r:id="rId34" spid="_x0000_s57505">
                  <p:embed/>
                </p:oleObj>
              </mc:Choice>
              <mc:Fallback>
                <p:oleObj imgH="241200" imgW="203040" name="Equation" progId="Equation.DSMT4" r:id="rId36" spid="_x0000_s57505">
                  <p:embed/>
                  <p:pic>
                    <p:nvPicPr>
                      <p:cNvPr id="0" name="Object 11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6867525" y="5105400"/>
                        <a:ext cx="4476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4800600" y="5410200"/>
          <a:ext cx="4476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41200" imgW="203040" name="Equation" progId="Equation.DSMT4" r:id="rId39" spid="_x0000_s57506">
                  <p:embed/>
                </p:oleObj>
              </mc:Choice>
              <mc:Fallback>
                <p:oleObj imgH="241200" imgW="203040" name="Equation" progId="Equation.DSMT4" r:id="rId41" spid="_x0000_s57506">
                  <p:embed/>
                  <p:pic>
                    <p:nvPicPr>
                      <p:cNvPr id="0" name="Object 12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4800600" y="5410200"/>
                        <a:ext cx="4476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7" name="Object 13"/>
          <p:cNvGraphicFramePr>
            <a:graphicFrameLocks noChangeAspect="1"/>
          </p:cNvGraphicFramePr>
          <p:nvPr/>
        </p:nvGraphicFramePr>
        <p:xfrm>
          <a:off x="5867400" y="5741988"/>
          <a:ext cx="13716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66400" imgW="622080" name="Equation" progId="Equation.DSMT4" r:id="rId43" spid="_x0000_s57507">
                  <p:embed/>
                </p:oleObj>
              </mc:Choice>
              <mc:Fallback>
                <p:oleObj imgH="266400" imgW="622080" name="Equation" progId="Equation.DSMT4" r:id="rId45" spid="_x0000_s57507">
                  <p:embed/>
                  <p:pic>
                    <p:nvPicPr>
                      <p:cNvPr id="0" name="Object 13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5867400" y="5741988"/>
                        <a:ext cx="13716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2D83592-4E1B-48DE-BEF5-19A61046A45F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ChangeArrowheads="1"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numCol="1"/>
          <a:lstStyle/>
          <a:p>
            <a:r>
              <a:rPr lang="en-US"/>
              <a:t>Outline</a:t>
            </a:r>
          </a:p>
        </p:txBody>
      </p:sp>
      <p:sp>
        <p:nvSpPr>
          <p:cNvPr id="7171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914400" y="838200"/>
            <a:ext cx="7696200" cy="5562600"/>
          </a:xfrm>
        </p:spPr>
        <p:txBody>
          <a:bodyPr numCol="1"/>
          <a:lstStyle/>
          <a:p>
            <a:pPr>
              <a:lnSpc>
                <a:spcPct val="80000"/>
              </a:lnSpc>
              <a:buFontTx/>
              <a:buNone/>
            </a:pPr>
            <a:endParaRPr lang="en-US" sz="1800"/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1. </a:t>
            </a:r>
            <a:r>
              <a:rPr lang="en-US" sz="2000"/>
              <a:t>Introduction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2. Choice of grid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2.1. Simple geometries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2.2. Complex geometries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3. Grid generation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3.1. Conformal mapping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3.2. Algebraic methods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3.3. Differential equation methods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3.4. Commercial software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3.5. Systematic grid generation for CFD UA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4. Post-processing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4.1. UA (details in “Introduction to CFD”)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4.2. Calculation of derived variables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4.3. Calculation of integral variables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4.4. Visualization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5. References and books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81118C8-AA10-4457-AE02-A1DBB319888C}" type="slidenum">
              <a:rPr lang="en-US"/>
              <a:pPr/>
              <a:t>20</a:t>
            </a:fld>
            <a:endParaRPr lang="en-US"/>
          </a:p>
        </p:txBody>
      </p:sp>
      <p:sp>
        <p:nvSpPr>
          <p:cNvPr id="29698" name="Rectangle 2"/>
          <p:cNvSpPr>
            <a:spLocks noChangeArrowheads="1" noGrp="1"/>
          </p:cNvSpPr>
          <p:nvPr>
            <p:ph type="title"/>
          </p:nvPr>
        </p:nvSpPr>
        <p:spPr>
          <a:xfrm>
            <a:off x="838200" y="228600"/>
            <a:ext cx="7772400" cy="609600"/>
          </a:xfrm>
        </p:spPr>
        <p:txBody>
          <a:bodyPr numCol="1"/>
          <a:lstStyle/>
          <a:p>
            <a:r>
              <a:rPr lang="en-US" sz="4000"/>
              <a:t>Post-Processing</a:t>
            </a:r>
          </a:p>
        </p:txBody>
      </p:sp>
      <p:sp>
        <p:nvSpPr>
          <p:cNvPr id="29699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685800" y="838200"/>
            <a:ext cx="7924800" cy="5486400"/>
          </a:xfrm>
        </p:spPr>
        <p:txBody>
          <a:bodyPr numCol="1"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Uncertainty analysis</a:t>
            </a:r>
            <a:r>
              <a:rPr lang="en-US" sz="2000"/>
              <a:t>: estimate order of accuracy, correction factor, and uncertainties (for details, CFD Lecture 1, introduction to CFD).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MPI functions</a:t>
            </a:r>
            <a:r>
              <a:rPr lang="en-US" sz="2000"/>
              <a:t> required to combine data from different blocks if parallel computation used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Calculation of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derived variables</a:t>
            </a:r>
            <a:r>
              <a:rPr lang="en-US" sz="2000"/>
              <a:t> (vorticity, shear stress)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Calculation of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integral variables</a:t>
            </a:r>
            <a:r>
              <a:rPr lang="en-US" sz="2000"/>
              <a:t> (forces, lift/drag coefficients)</a:t>
            </a:r>
            <a:endParaRPr 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Calculation of turbulent quantities: </a:t>
            </a:r>
            <a:r>
              <a:rPr lang="en-US" sz="2000"/>
              <a:t>Reynolds stresses, energy spectra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Visualization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    </a:t>
            </a:r>
            <a:r>
              <a:rPr lang="en-US" sz="2000"/>
              <a:t>1. XY plots (time/iterative history of residuals and forces, wave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    elevation)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2. 2D contour plots (pressure, velocity, vorticity, eddy viscosity)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3. 2D velocity vectors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4. 3D Iso-surface plots (pressure, vorticity magnitude, Q criterion)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5. Streamlines, Pathlines, streaklines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6. Animations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Other techniques</a:t>
            </a:r>
            <a:r>
              <a:rPr lang="en-US" sz="2000"/>
              <a:t>: Fast Fourier Transform (FFT),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Phase averaging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20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7B4AA122-AABA-44AB-9830-03AC1ED03AF2}" type="slidenum">
              <a:rPr lang="en-US"/>
              <a:pPr/>
              <a:t>21</a:t>
            </a:fld>
            <a:endParaRPr lang="en-US"/>
          </a:p>
        </p:txBody>
      </p:sp>
      <p:sp>
        <p:nvSpPr>
          <p:cNvPr id="258050" name="Rectangle 2"/>
          <p:cNvSpPr>
            <a:spLocks noChangeArrowheads="1" noGrp="1"/>
          </p:cNvSpPr>
          <p:nvPr>
            <p:ph type="title"/>
          </p:nvPr>
        </p:nvSpPr>
        <p:spPr>
          <a:xfrm>
            <a:off x="838200" y="228600"/>
            <a:ext cx="7772400" cy="609600"/>
          </a:xfrm>
        </p:spPr>
        <p:txBody>
          <a:bodyPr numCol="1"/>
          <a:lstStyle/>
          <a:p>
            <a:r>
              <a:rPr lang="en-US" sz="3200"/>
              <a:t>Post-Processing (visualization, XY plots)</a:t>
            </a:r>
          </a:p>
        </p:txBody>
      </p:sp>
      <p:sp>
        <p:nvSpPr>
          <p:cNvPr id="258051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685800" y="838200"/>
            <a:ext cx="7924800" cy="5486400"/>
          </a:xfrm>
        </p:spPr>
        <p:txBody>
          <a:bodyPr numCol="1"/>
          <a:lstStyle/>
          <a:p>
            <a:pPr>
              <a:buClr>
                <a:schemeClr val="tx2"/>
              </a:buClr>
              <a:buSzPct val="110000"/>
              <a:buFontTx/>
              <a:buChar char="•"/>
            </a:pPr>
            <a:endParaRPr lang="en-US"/>
          </a:p>
          <a:p>
            <a:pPr>
              <a:buClr>
                <a:schemeClr val="tx2"/>
              </a:buClr>
              <a:buSzPct val="110000"/>
              <a:buFontTx/>
              <a:buChar char="•"/>
            </a:pPr>
            <a:endParaRPr lang="en-US"/>
          </a:p>
        </p:txBody>
      </p:sp>
      <p:pic>
        <p:nvPicPr>
          <p:cNvPr descr="DESctotxymean" id="258052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10146" t="10431"/>
          <a:stretch>
            <a:fillRect/>
          </a:stretch>
        </p:blipFill>
        <p:spPr>
          <a:xfrm>
            <a:off x="152400" y="838200"/>
            <a:ext cx="44958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4" name="Text Box 6"/>
          <p:cNvSpPr txBox="1">
            <a:spLocks noChangeArrowheads="1"/>
          </p:cNvSpPr>
          <p:nvPr/>
        </p:nvSpPr>
        <p:spPr>
          <a:xfrm>
            <a:off x="4594225" y="1752600"/>
            <a:ext cx="4321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Lift and drag coefficients of </a:t>
            </a:r>
          </a:p>
          <a:p>
            <a:r>
              <a:rPr lang="en-US">
                <a:solidFill>
                  <a:srgbClr val="FF0000"/>
                </a:solidFill>
              </a:rPr>
              <a:t>NACA12 with 60</a:t>
            </a:r>
            <a:r>
              <a:rPr baseline="30000" lang="en-US">
                <a:solidFill>
                  <a:srgbClr val="FF0000"/>
                </a:solidFill>
              </a:rPr>
              <a:t>o</a:t>
            </a:r>
            <a:r>
              <a:rPr lang="en-US">
                <a:solidFill>
                  <a:srgbClr val="FF0000"/>
                </a:solidFill>
              </a:rPr>
              <a:t> angle of attack</a:t>
            </a:r>
          </a:p>
          <a:p>
            <a:r>
              <a:rPr lang="en-US">
                <a:solidFill>
                  <a:srgbClr val="FF0000"/>
                </a:solidFill>
              </a:rPr>
              <a:t>        (CFDSHIP-IOWA, DES)</a:t>
            </a:r>
          </a:p>
        </p:txBody>
      </p:sp>
      <p:pic>
        <p:nvPicPr>
          <p:cNvPr descr="waveprofile37finer" id="258055" name="Picture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0" l="4572" r="10573" t="61591"/>
          <a:stretch>
            <a:fillRect/>
          </a:stretch>
        </p:blipFill>
        <p:spPr>
          <a:xfrm>
            <a:off x="0" y="4648200"/>
            <a:ext cx="495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6" name="Text Box 8"/>
          <p:cNvSpPr txBox="1">
            <a:spLocks noChangeArrowheads="1"/>
          </p:cNvSpPr>
          <p:nvPr/>
        </p:nvSpPr>
        <p:spPr>
          <a:xfrm>
            <a:off x="4876800" y="5105400"/>
            <a:ext cx="424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Wave profile of  surface-piercing</a:t>
            </a:r>
          </a:p>
          <a:p>
            <a:r>
              <a:rPr lang="en-US">
                <a:solidFill>
                  <a:srgbClr val="FF0000"/>
                </a:solidFill>
              </a:rPr>
              <a:t>NACA24, Re=1.52e6, Fr=0.37</a:t>
            </a:r>
          </a:p>
          <a:p>
            <a:r>
              <a:rPr lang="en-US">
                <a:solidFill>
                  <a:srgbClr val="FF0000"/>
                </a:solidFill>
              </a:rPr>
              <a:t>     (CFDSHIP-IOWA, DES)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9F96B82-F61C-4639-9766-8C7180A52BE0}" type="slidenum">
              <a:rPr lang="en-US"/>
              <a:pPr/>
              <a:t>22</a:t>
            </a:fld>
            <a:endParaRPr lang="en-US"/>
          </a:p>
        </p:txBody>
      </p:sp>
      <p:sp>
        <p:nvSpPr>
          <p:cNvPr id="82946" name="Rectangle 2"/>
          <p:cNvSpPr>
            <a:spLocks noChangeArrowheads="1" noGrp="1"/>
          </p:cNvSpPr>
          <p:nvPr>
            <p:ph type="title"/>
          </p:nvPr>
        </p:nvSpPr>
        <p:spPr>
          <a:xfrm>
            <a:off x="685800" y="304800"/>
            <a:ext cx="8077200" cy="685800"/>
          </a:xfrm>
        </p:spPr>
        <p:txBody>
          <a:bodyPr numCol="1"/>
          <a:lstStyle/>
          <a:p>
            <a:r>
              <a:rPr lang="en-US" sz="3600"/>
              <a:t>Post-Processing (visualization, Tecplot)</a:t>
            </a:r>
          </a:p>
        </p:txBody>
      </p:sp>
      <p:pic>
        <p:nvPicPr>
          <p:cNvPr id="82949" name="Picture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90600"/>
            <a:ext cx="77724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0" name="Text Box 6"/>
          <p:cNvSpPr txBox="1">
            <a:spLocks noChangeArrowheads="1"/>
          </p:cNvSpPr>
          <p:nvPr/>
        </p:nvSpPr>
        <p:spPr>
          <a:xfrm>
            <a:off x="2057400" y="1565275"/>
            <a:ext cx="5688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Different colors illustrate different blocks (6)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>
          <a:xfrm>
            <a:off x="1828800" y="5764213"/>
            <a:ext cx="60467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Re=10^5, DES, NACA12 with angle of attack 60 degrees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EAC7339-12AA-4F36-92CA-52818F13FE87}" type="slidenum">
              <a:rPr lang="en-US"/>
              <a:pPr/>
              <a:t>23</a:t>
            </a:fld>
            <a:endParaRPr lang="en-US"/>
          </a:p>
        </p:txBody>
      </p:sp>
      <p:sp>
        <p:nvSpPr>
          <p:cNvPr id="244738" name="Rectangle 2"/>
          <p:cNvSpPr>
            <a:spLocks noChangeArrowheads="1" noGrp="1"/>
          </p:cNvSpPr>
          <p:nvPr>
            <p:ph type="title"/>
          </p:nvPr>
        </p:nvSpPr>
        <p:spPr>
          <a:xfrm>
            <a:off x="228600" y="152400"/>
            <a:ext cx="8610600" cy="615950"/>
          </a:xfrm>
        </p:spPr>
        <p:txBody>
          <a:bodyPr numCol="1"/>
          <a:lstStyle/>
          <a:p>
            <a:r>
              <a:rPr lang="en-US" sz="2800"/>
              <a:t>Post-Processing (NACA12, 2D contour plots, vorticity)</a:t>
            </a:r>
          </a:p>
        </p:txBody>
      </p:sp>
      <p:sp>
        <p:nvSpPr>
          <p:cNvPr id="244739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609600" y="914400"/>
            <a:ext cx="7543800" cy="914400"/>
          </a:xfrm>
          <a:noFill/>
          <a:ln/>
        </p:spPr>
        <p:txBody>
          <a:bodyPr numCol="1"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Define and compute new variable:</a:t>
            </a:r>
            <a:r>
              <a:rPr lang="en-US" sz="2000"/>
              <a:t> “Data”</a:t>
            </a:r>
            <a:r>
              <a:rPr lang="en-US" sz="2000">
                <a:sym charset="2" pitchFamily="2" typeface="Wingdings"/>
              </a:rPr>
              <a:t>”Alter””Specify equations””vorticity in x,y plane: v10””compute””OK”.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2000"/>
          </a:p>
        </p:txBody>
      </p:sp>
      <p:pic>
        <p:nvPicPr>
          <p:cNvPr id="244743" name="Picture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6"/>
          <a:stretch>
            <a:fillRect/>
          </a:stretch>
        </p:blipFill>
        <p:spPr>
          <a:xfrm>
            <a:off x="1066800" y="1600200"/>
            <a:ext cx="7086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59D959C-0262-45B0-9F0F-223E890C35E7}" type="slidenum">
              <a:rPr lang="en-US"/>
              <a:pPr/>
              <a:t>24</a:t>
            </a:fld>
            <a:endParaRPr lang="en-US"/>
          </a:p>
        </p:txBody>
      </p:sp>
      <p:sp>
        <p:nvSpPr>
          <p:cNvPr id="156674" name="Rectangle 2"/>
          <p:cNvSpPr>
            <a:spLocks noChangeArrowheads="1" noGrp="1"/>
          </p:cNvSpPr>
          <p:nvPr>
            <p:ph type="title"/>
          </p:nvPr>
        </p:nvSpPr>
        <p:spPr>
          <a:xfrm>
            <a:off x="762000" y="152400"/>
            <a:ext cx="7772400" cy="615950"/>
          </a:xfrm>
        </p:spPr>
        <p:txBody>
          <a:bodyPr numCol="1"/>
          <a:lstStyle/>
          <a:p>
            <a:r>
              <a:rPr lang="en-US" sz="2800"/>
              <a:t>Post-Processing (NACA12, 2D contour plot)</a:t>
            </a:r>
          </a:p>
        </p:txBody>
      </p:sp>
      <p:sp>
        <p:nvSpPr>
          <p:cNvPr id="156678" name="Rectangle 6"/>
          <p:cNvSpPr>
            <a:spLocks noChangeArrowheads="1" noGrp="1"/>
          </p:cNvSpPr>
          <p:nvPr>
            <p:ph idx="1" type="body"/>
          </p:nvPr>
        </p:nvSpPr>
        <p:spPr>
          <a:xfrm>
            <a:off x="609600" y="914400"/>
            <a:ext cx="7543800" cy="914400"/>
          </a:xfrm>
          <a:noFill/>
          <a:ln/>
        </p:spPr>
        <p:txBody>
          <a:bodyPr numCol="1"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Extract 2D slice from 3D geometry:</a:t>
            </a:r>
            <a:r>
              <a:rPr lang="en-US" sz="2000"/>
              <a:t> “Data”</a:t>
            </a:r>
            <a:r>
              <a:rPr lang="en-US" sz="2000">
                <a:sym charset="2" pitchFamily="2" typeface="Wingdings"/>
              </a:rPr>
              <a:t>”Extract””Slice from plane””z=0.5””extract”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2000"/>
          </a:p>
        </p:txBody>
      </p:sp>
      <p:pic>
        <p:nvPicPr>
          <p:cNvPr id="156679" name="Picture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6"/>
          <a:stretch>
            <a:fillRect/>
          </a:stretch>
        </p:blipFill>
        <p:spPr>
          <a:xfrm>
            <a:off x="838200" y="1676400"/>
            <a:ext cx="6553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81" name="Picture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3925" y="2743200"/>
            <a:ext cx="34194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80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4572000"/>
            <a:ext cx="1905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0BC6EEF-2F38-4C4A-9AD1-E6AA472F3FEB}" type="slidenum">
              <a:rPr lang="en-US"/>
              <a:pPr/>
              <a:t>25</a:t>
            </a:fld>
            <a:endParaRPr lang="en-US"/>
          </a:p>
        </p:txBody>
      </p:sp>
      <p:sp>
        <p:nvSpPr>
          <p:cNvPr id="86018" name="Rectangle 2"/>
          <p:cNvSpPr>
            <a:spLocks noChangeArrowheads="1"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 numCol="1"/>
          <a:lstStyle/>
          <a:p>
            <a:r>
              <a:rPr lang="en-US" sz="3200"/>
              <a:t>Post-Processing (NACA12, 2D contour plots)</a:t>
            </a:r>
          </a:p>
        </p:txBody>
      </p:sp>
      <p:sp>
        <p:nvSpPr>
          <p:cNvPr id="86019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457200" y="990600"/>
            <a:ext cx="8305800" cy="838200"/>
          </a:xfrm>
        </p:spPr>
        <p:txBody>
          <a:bodyPr numCol="1"/>
          <a:lstStyle/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2D contour plots</a:t>
            </a:r>
            <a:r>
              <a:rPr lang="en-US" sz="2400">
                <a:solidFill>
                  <a:srgbClr val="333300"/>
                </a:solidFill>
              </a:rPr>
              <a:t> on z=0.5 plane (vorticity and eddy viscosity)</a:t>
            </a:r>
            <a:endParaRPr lang="en-US" sz="2400"/>
          </a:p>
        </p:txBody>
      </p:sp>
      <p:pic>
        <p:nvPicPr>
          <p:cNvPr id="86020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5" l="23457" r="12346" t="18744"/>
          <a:stretch>
            <a:fillRect/>
          </a:stretch>
        </p:blipFill>
        <p:spPr>
          <a:xfrm>
            <a:off x="381000" y="2057400"/>
            <a:ext cx="3962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1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5" l="23750" r="13750" t="18289"/>
          <a:stretch>
            <a:fillRect/>
          </a:stretch>
        </p:blipFill>
        <p:spPr>
          <a:xfrm>
            <a:off x="4495800" y="2057400"/>
            <a:ext cx="3810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2" name="Text Box 6"/>
          <p:cNvSpPr txBox="1">
            <a:spLocks noChangeArrowheads="1"/>
          </p:cNvSpPr>
          <p:nvPr/>
        </p:nvSpPr>
        <p:spPr>
          <a:xfrm>
            <a:off x="1465263" y="5257800"/>
            <a:ext cx="1658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Vorticity </a:t>
            </a:r>
            <a:r>
              <a:rPr lang="en-US">
                <a:solidFill>
                  <a:srgbClr val="FF0000"/>
                </a:solidFill>
                <a:sym charset="2" pitchFamily="18" typeface="Symbol"/>
              </a:rPr>
              <a:t></a:t>
            </a:r>
            <a:r>
              <a:rPr baseline="-25000" lang="en-US">
                <a:solidFill>
                  <a:srgbClr val="FF0000"/>
                </a:solidFill>
                <a:sym charset="2" pitchFamily="18" typeface="Symbol"/>
              </a:rPr>
              <a:t>z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>
          <a:xfrm>
            <a:off x="5557838" y="5257800"/>
            <a:ext cx="1985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Eddy viscosity</a:t>
            </a:r>
            <a:endParaRPr baseline="-25000" lang="en-US">
              <a:solidFill>
                <a:srgbClr val="FF0000"/>
              </a:solidFill>
              <a:sym charset="2" pitchFamily="18" typeface="Symbol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572420F3-7133-4883-8F13-B2B411D2C351}" type="slidenum">
              <a:rPr lang="en-US"/>
              <a:pPr/>
              <a:t>26</a:t>
            </a:fld>
            <a:endParaRPr lang="en-US"/>
          </a:p>
        </p:txBody>
      </p:sp>
      <p:sp>
        <p:nvSpPr>
          <p:cNvPr id="245762" name="Rectangle 2"/>
          <p:cNvSpPr>
            <a:spLocks noChangeArrowheads="1" noGrp="1"/>
          </p:cNvSpPr>
          <p:nvPr>
            <p:ph type="title"/>
          </p:nvPr>
        </p:nvSpPr>
        <p:spPr>
          <a:xfrm>
            <a:off x="609600" y="228600"/>
            <a:ext cx="8153400" cy="609600"/>
          </a:xfrm>
        </p:spPr>
        <p:txBody>
          <a:bodyPr numCol="1"/>
          <a:lstStyle/>
          <a:p>
            <a:r>
              <a:rPr lang="en-US" sz="3200"/>
              <a:t>Post-Processing (NACA12, 2D contour plots)</a:t>
            </a:r>
          </a:p>
        </p:txBody>
      </p:sp>
      <p:sp>
        <p:nvSpPr>
          <p:cNvPr id="245763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457200" y="990600"/>
            <a:ext cx="8305800" cy="838200"/>
          </a:xfrm>
        </p:spPr>
        <p:txBody>
          <a:bodyPr numCol="1"/>
          <a:lstStyle/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2D contour plots</a:t>
            </a:r>
            <a:r>
              <a:rPr lang="en-US" sz="2400">
                <a:solidFill>
                  <a:srgbClr val="333300"/>
                </a:solidFill>
              </a:rPr>
              <a:t> on z=0.5 plane (pressure and streamwise velocity)</a:t>
            </a:r>
            <a:endParaRPr lang="en-US" sz="2400"/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>
          <a:xfrm>
            <a:off x="1465263" y="1987550"/>
            <a:ext cx="1217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Pressure</a:t>
            </a:r>
            <a:endParaRPr baseline="-25000" lang="en-US">
              <a:solidFill>
                <a:srgbClr val="FF0000"/>
              </a:solidFill>
              <a:sym charset="2" pitchFamily="18" typeface="Symbol"/>
            </a:endParaRP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>
          <a:xfrm>
            <a:off x="5329238" y="2057400"/>
            <a:ext cx="266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Streamwise velocity</a:t>
            </a:r>
            <a:endParaRPr baseline="-25000" lang="en-US">
              <a:solidFill>
                <a:srgbClr val="FF0000"/>
              </a:solidFill>
              <a:sym charset="2" pitchFamily="18" typeface="Symbol"/>
            </a:endParaRPr>
          </a:p>
        </p:txBody>
      </p:sp>
      <p:pic>
        <p:nvPicPr>
          <p:cNvPr id="245768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 l="22858" r="12857" t="18439"/>
          <a:stretch>
            <a:fillRect/>
          </a:stretch>
        </p:blipFill>
        <p:spPr>
          <a:xfrm>
            <a:off x="304800" y="2438400"/>
            <a:ext cx="39624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9" name="Picture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6" l="23438" r="13281" t="18733"/>
          <a:stretch>
            <a:fillRect/>
          </a:stretch>
        </p:blipFill>
        <p:spPr>
          <a:xfrm>
            <a:off x="4572000" y="2514600"/>
            <a:ext cx="38862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3BC13FE8-B35E-472F-96BE-F79BCE012885}" type="slidenum">
              <a:rPr lang="en-US"/>
              <a:pPr/>
              <a:t>27</a:t>
            </a:fld>
            <a:endParaRPr lang="en-US"/>
          </a:p>
        </p:txBody>
      </p:sp>
      <p:sp>
        <p:nvSpPr>
          <p:cNvPr id="246786" name="Rectangle 2"/>
          <p:cNvSpPr>
            <a:spLocks noChangeArrowheads="1" noGrp="1"/>
          </p:cNvSpPr>
          <p:nvPr>
            <p:ph type="title"/>
          </p:nvPr>
        </p:nvSpPr>
        <p:spPr>
          <a:xfrm>
            <a:off x="381000" y="228600"/>
            <a:ext cx="8382000" cy="609600"/>
          </a:xfrm>
        </p:spPr>
        <p:txBody>
          <a:bodyPr numCol="1"/>
          <a:lstStyle/>
          <a:p>
            <a:r>
              <a:rPr lang="en-US" sz="3600"/>
              <a:t>Post-Processing (2D velocity vectors)</a:t>
            </a:r>
          </a:p>
        </p:txBody>
      </p:sp>
      <p:sp>
        <p:nvSpPr>
          <p:cNvPr id="246787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457200" y="990600"/>
            <a:ext cx="8305800" cy="838200"/>
          </a:xfrm>
        </p:spPr>
        <p:txBody>
          <a:bodyPr numCol="1"/>
          <a:lstStyle/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2D velocity vectors</a:t>
            </a:r>
            <a:r>
              <a:rPr lang="en-US" sz="2400">
                <a:solidFill>
                  <a:srgbClr val="333300"/>
                </a:solidFill>
              </a:rPr>
              <a:t> on z=0.5 plane: turn off “contour” and activate “vector”, specify the vector variables.</a:t>
            </a:r>
            <a:endParaRPr lang="en-US" sz="2400"/>
          </a:p>
        </p:txBody>
      </p:sp>
      <p:pic>
        <p:nvPicPr>
          <p:cNvPr id="246792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828800"/>
            <a:ext cx="2971800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93" name="Picture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7" l="23880" r="16418" t="12361"/>
          <a:stretch>
            <a:fillRect/>
          </a:stretch>
        </p:blipFill>
        <p:spPr>
          <a:xfrm>
            <a:off x="4267200" y="1828800"/>
            <a:ext cx="434340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94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7" l="23288" r="16438" t="17015"/>
          <a:stretch>
            <a:fillRect/>
          </a:stretch>
        </p:blipFill>
        <p:spPr>
          <a:xfrm>
            <a:off x="762000" y="3962400"/>
            <a:ext cx="29718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795" name="Line 11"/>
          <p:cNvSpPr>
            <a:spLocks noChangeShapeType="1"/>
          </p:cNvSpPr>
          <p:nvPr/>
        </p:nvSpPr>
        <p:spPr>
          <a:xfrm flipH="1">
            <a:off x="3505200" y="4419600"/>
            <a:ext cx="914400" cy="685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len="med" type="triangle" w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/>
          <a:lstStyle/>
          <a:p>
            <a:endParaRPr lang="en-US"/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>
          <a:xfrm>
            <a:off x="2743200" y="5241925"/>
            <a:ext cx="1131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Zoom in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EFD07B4C-362C-46D7-AE35-A5D6F37BFD68}" type="slidenum">
              <a:rPr lang="en-US"/>
              <a:pPr/>
              <a:t>28</a:t>
            </a:fld>
            <a:endParaRPr lang="en-US"/>
          </a:p>
        </p:txBody>
      </p:sp>
      <p:sp>
        <p:nvSpPr>
          <p:cNvPr id="248834" name="Rectangle 2"/>
          <p:cNvSpPr>
            <a:spLocks noChangeArrowheads="1" noGrp="1"/>
          </p:cNvSpPr>
          <p:nvPr>
            <p:ph type="title"/>
          </p:nvPr>
        </p:nvSpPr>
        <p:spPr>
          <a:xfrm>
            <a:off x="457200" y="304800"/>
            <a:ext cx="8305800" cy="609600"/>
          </a:xfrm>
        </p:spPr>
        <p:txBody>
          <a:bodyPr numCol="1"/>
          <a:lstStyle/>
          <a:p>
            <a:r>
              <a:rPr lang="en-US" sz="2800"/>
              <a:t>Post-Processing (3D Iso-surface plots, cont’d)</a:t>
            </a:r>
          </a:p>
        </p:txBody>
      </p:sp>
      <p:sp>
        <p:nvSpPr>
          <p:cNvPr id="248835" name="Rectangle 3"/>
          <p:cNvSpPr>
            <a:spLocks noChangeArrowheads="1" noGrp="1"/>
          </p:cNvSpPr>
          <p:nvPr>
            <p:ph idx="1" sz="half" type="body"/>
          </p:nvPr>
        </p:nvSpPr>
        <p:spPr>
          <a:xfrm>
            <a:off x="685800" y="1219200"/>
            <a:ext cx="7620000" cy="2743200"/>
          </a:xfrm>
        </p:spPr>
        <p:txBody>
          <a:bodyPr numCol="1"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dirty="0" lang="en-US" sz="1800"/>
              <a:t>3D </a:t>
            </a:r>
            <a:r>
              <a:rPr dirty="0" err="1" lang="en-US" sz="1800"/>
              <a:t>Iso</a:t>
            </a:r>
            <a:r>
              <a:rPr dirty="0" lang="en-US" sz="1800"/>
              <a:t>-surface plots:</a:t>
            </a:r>
            <a:r>
              <a:rPr dirty="0" lang="en-US" sz="1800">
                <a:solidFill>
                  <a:srgbClr val="FF0000"/>
                </a:solidFill>
              </a:rPr>
              <a:t> pressure, p=constant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dirty="0" lang="en-US" sz="1800"/>
              <a:t>3D </a:t>
            </a:r>
            <a:r>
              <a:rPr dirty="0" err="1" lang="en-US" sz="1800"/>
              <a:t>Iso</a:t>
            </a:r>
            <a:r>
              <a:rPr dirty="0" lang="en-US" sz="1800"/>
              <a:t>-surface plots:</a:t>
            </a:r>
            <a:r>
              <a:rPr dirty="0" lang="en-US" sz="1800">
                <a:solidFill>
                  <a:srgbClr val="FF0000"/>
                </a:solidFill>
              </a:rPr>
              <a:t> </a:t>
            </a:r>
            <a:r>
              <a:rPr dirty="0" err="1" lang="en-US" sz="1800">
                <a:solidFill>
                  <a:srgbClr val="FF0000"/>
                </a:solidFill>
              </a:rPr>
              <a:t>vorticity</a:t>
            </a:r>
            <a:r>
              <a:rPr dirty="0" lang="en-US" sz="1800">
                <a:solidFill>
                  <a:srgbClr val="FF0000"/>
                </a:solidFill>
              </a:rPr>
              <a:t> magnitude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endParaRPr dirty="0" lang="en-US" sz="18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endParaRPr dirty="0" lang="en-US" sz="18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endParaRPr dirty="0" lang="en-US" sz="18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dirty="0" lang="en-US" sz="1800"/>
              <a:t>3D </a:t>
            </a:r>
            <a:r>
              <a:rPr dirty="0" err="1" lang="en-US" sz="1800"/>
              <a:t>Iso</a:t>
            </a:r>
            <a:r>
              <a:rPr dirty="0" lang="en-US" sz="1800"/>
              <a:t>-surface plots:</a:t>
            </a:r>
            <a:r>
              <a:rPr dirty="0" lang="en-US" sz="1800">
                <a:solidFill>
                  <a:srgbClr val="FF0000"/>
                </a:solidFill>
              </a:rPr>
              <a:t> </a:t>
            </a:r>
            <a:r>
              <a:rPr dirty="0" lang="en-US" sz="1800">
                <a:solidFill>
                  <a:srgbClr val="FF0000"/>
                </a:solidFill>
                <a:sym charset="2" pitchFamily="18" typeface="Symbol"/>
              </a:rPr>
              <a:t></a:t>
            </a:r>
            <a:r>
              <a:rPr baseline="-25000" dirty="0" lang="en-US" sz="1800">
                <a:solidFill>
                  <a:srgbClr val="FF0000"/>
                </a:solidFill>
                <a:sym charset="2" pitchFamily="18" typeface="Symbol"/>
              </a:rPr>
              <a:t>2 </a:t>
            </a:r>
            <a:r>
              <a:rPr dirty="0" lang="en-US" sz="1800">
                <a:solidFill>
                  <a:srgbClr val="FF0000"/>
                </a:solidFill>
                <a:sym charset="2" pitchFamily="18" typeface="Symbol"/>
              </a:rPr>
              <a:t>criterion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baseline="-25000" dirty="0" lang="en-US" sz="1800">
              <a:solidFill>
                <a:srgbClr val="FF0000"/>
              </a:solidFill>
              <a:sym charset="2" pitchFamily="18" typeface="Symbol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baseline="-25000" dirty="0" lang="en-US" sz="1800">
                <a:solidFill>
                  <a:srgbClr val="FF0000"/>
                </a:solidFill>
                <a:sym charset="2" pitchFamily="18" typeface="Symbol"/>
              </a:rPr>
              <a:t>      </a:t>
            </a:r>
            <a:r>
              <a:rPr dirty="0" lang="en-US" sz="1800">
                <a:sym charset="2" pitchFamily="18" typeface="Symbol"/>
              </a:rPr>
              <a:t>Second eigenvalue of</a:t>
            </a:r>
            <a:r>
              <a:rPr dirty="0" lang="en-US" sz="1800">
                <a:solidFill>
                  <a:srgbClr val="FF0000"/>
                </a:solidFill>
                <a:sym charset="2" pitchFamily="18" typeface="Symbol"/>
              </a:rPr>
              <a:t> 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dirty="0" lang="en-US" sz="1800">
              <a:solidFill>
                <a:srgbClr val="FF0000"/>
              </a:solidFill>
              <a:sym charset="2" pitchFamily="18" typeface="Symbol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dirty="0" lang="en-US" sz="1800"/>
              <a:t>3D </a:t>
            </a:r>
            <a:r>
              <a:rPr dirty="0" err="1" lang="en-US" sz="1800"/>
              <a:t>Iso</a:t>
            </a:r>
            <a:r>
              <a:rPr dirty="0" lang="en-US" sz="1800"/>
              <a:t>-surface plots</a:t>
            </a:r>
            <a:r>
              <a:rPr dirty="0" lang="en-US" sz="1800">
                <a:solidFill>
                  <a:srgbClr val="333300"/>
                </a:solidFill>
              </a:rPr>
              <a:t>: </a:t>
            </a:r>
            <a:r>
              <a:rPr dirty="0" lang="en-US" sz="1800">
                <a:solidFill>
                  <a:srgbClr val="FF0000"/>
                </a:solidFill>
              </a:rPr>
              <a:t>Q criterion </a:t>
            </a:r>
            <a:r>
              <a:rPr dirty="0" lang="en-US" sz="1800">
                <a:solidFill>
                  <a:srgbClr val="000000"/>
                </a:solidFill>
              </a:rPr>
              <a:t>(positive 2nd invariant of </a:t>
            </a:r>
            <a:r>
              <a:rPr dirty="0" err="1" lang="en-US" smtClean="0" sz="1800">
                <a:solidFill>
                  <a:srgbClr val="000000"/>
                </a:solidFill>
              </a:rPr>
              <a:t>Jacobian</a:t>
            </a:r>
            <a:r>
              <a:rPr dirty="0" lang="en-US" smtClean="0" sz="180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dirty="0" lang="en-US" sz="18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dirty="0" lang="en-US" smtClean="0" sz="18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dirty="0" lang="en-US" sz="18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dirty="0" lang="en-US" smtClean="0" sz="18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dirty="0" lang="en-US" sz="18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dirty="0" lang="en-US" smtClean="0" sz="1800">
              <a:solidFill>
                <a:srgbClr val="000000"/>
              </a:solidFill>
            </a:endParaRPr>
          </a:p>
          <a:p>
            <a:pPr algn="ctr" indent="0" marL="0">
              <a:lnSpc>
                <a:spcPct val="80000"/>
              </a:lnSpc>
              <a:buClr>
                <a:schemeClr val="tx2"/>
              </a:buClr>
              <a:buSzPct val="110000"/>
              <a:buNone/>
            </a:pPr>
            <a:endParaRPr dirty="0" lang="en-US" smtClean="0" sz="500"/>
          </a:p>
          <a:p>
            <a:pPr algn="ctr" indent="0" marL="0">
              <a:lnSpc>
                <a:spcPct val="80000"/>
              </a:lnSpc>
              <a:buClr>
                <a:schemeClr val="tx2"/>
              </a:buClr>
              <a:buSzPct val="110000"/>
              <a:buNone/>
            </a:pPr>
            <a:r>
              <a:rPr dirty="0" lang="en-US" smtClean="0" sz="1800"/>
              <a:t>(Q </a:t>
            </a:r>
            <a:r>
              <a:rPr dirty="0" lang="en-US" sz="1800"/>
              <a:t>&gt; 0 implies local pressure smaller than surrounding </a:t>
            </a:r>
            <a:r>
              <a:rPr dirty="0" lang="en-US" smtClean="0" sz="1800"/>
              <a:t>pressure)</a:t>
            </a:r>
            <a:endParaRPr dirty="0" lang="en-US" sz="1800"/>
          </a:p>
        </p:txBody>
      </p:sp>
      <p:graphicFrame>
        <p:nvGraphicFramePr>
          <p:cNvPr id="248841" name="Object 9"/>
          <p:cNvGraphicFramePr>
            <a:graphicFrameLocks noChangeAspect="1"/>
          </p:cNvGraphicFramePr>
          <p:nvPr/>
        </p:nvGraphicFramePr>
        <p:xfrm>
          <a:off x="1219200" y="3962400"/>
          <a:ext cx="23304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393480" imgW="1307880" name="Equation" progId="Equation.3" r:id="rId4" spid="_x0000_s248922">
                  <p:embed/>
                </p:oleObj>
              </mc:Choice>
              <mc:Fallback>
                <p:oleObj imgH="393480" imgW="1307880" name="Equation" progId="Equation.3" r:id="rId6" spid="_x0000_s248922">
                  <p:embed/>
                  <p:pic>
                    <p:nvPicPr>
                      <p:cNvPr id="0" name="Object 9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219200" y="3962400"/>
                        <a:ext cx="2330450" cy="70167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2" name="Object 10"/>
          <p:cNvGraphicFramePr>
            <a:graphicFrameLocks noChangeAspect="1"/>
          </p:cNvGraphicFramePr>
          <p:nvPr/>
        </p:nvGraphicFramePr>
        <p:xfrm>
          <a:off x="4267200" y="4038600"/>
          <a:ext cx="2667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41200" imgW="1143000" name="Equation" progId="Equation.3" r:id="rId9" spid="_x0000_s248923">
                  <p:embed/>
                </p:oleObj>
              </mc:Choice>
              <mc:Fallback>
                <p:oleObj imgH="241200" imgW="1143000" name="Equation" progId="Equation.3" r:id="rId11" spid="_x0000_s248923">
                  <p:embed/>
                  <p:pic>
                    <p:nvPicPr>
                      <p:cNvPr id="0" name="Object 10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4267200" y="4038600"/>
                        <a:ext cx="2667000" cy="56197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3" name="Object 11"/>
          <p:cNvGraphicFramePr>
            <a:graphicFrameLocks noChangeAspect="1"/>
          </p:cNvGraphicFramePr>
          <p:nvPr/>
        </p:nvGraphicFramePr>
        <p:xfrm>
          <a:off x="2743200" y="4953000"/>
          <a:ext cx="28194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41200" imgW="1104840" name="Equation" progId="Equation.3" r:id="rId14" spid="_x0000_s248924">
                  <p:embed/>
                </p:oleObj>
              </mc:Choice>
              <mc:Fallback>
                <p:oleObj imgH="241200" imgW="1104840" name="Equation" progId="Equation.3" r:id="rId16" spid="_x0000_s248924">
                  <p:embed/>
                  <p:pic>
                    <p:nvPicPr>
                      <p:cNvPr id="0" name="Object 11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2743200" y="4953000"/>
                        <a:ext cx="2819400" cy="61595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5" name="Object 13"/>
          <p:cNvGraphicFramePr>
            <a:graphicFrameLocks noChangeAspect="1"/>
          </p:cNvGraphicFramePr>
          <p:nvPr/>
        </p:nvGraphicFramePr>
        <p:xfrm>
          <a:off x="2971800" y="1924050"/>
          <a:ext cx="25908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304560" imgW="1206360" name="Equation" progId="Equation.DSMT4" r:id="rId19" spid="_x0000_s248925">
                  <p:embed/>
                </p:oleObj>
              </mc:Choice>
              <mc:Fallback>
                <p:oleObj imgH="304560" imgW="1206360" name="Equation" progId="Equation.DSMT4" r:id="rId21" spid="_x0000_s248925">
                  <p:embed/>
                  <p:pic>
                    <p:nvPicPr>
                      <p:cNvPr id="0" name="Object 13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2971800" y="1924050"/>
                        <a:ext cx="2590800" cy="65405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6" name="Object 14"/>
          <p:cNvGraphicFramePr>
            <a:graphicFrameLocks noChangeAspect="1"/>
          </p:cNvGraphicFramePr>
          <p:nvPr/>
        </p:nvGraphicFramePr>
        <p:xfrm>
          <a:off x="3505200" y="2924175"/>
          <a:ext cx="838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419040" imgW="533160" name="Equation" progId="Equation.DSMT4" r:id="rId24" spid="_x0000_s248926">
                  <p:embed/>
                </p:oleObj>
              </mc:Choice>
              <mc:Fallback>
                <p:oleObj imgH="419040" imgW="533160" name="Equation" progId="Equation.DSMT4" r:id="rId26" spid="_x0000_s248926">
                  <p:embed/>
                  <p:pic>
                    <p:nvPicPr>
                      <p:cNvPr id="0" name="Object 14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505200" y="2924175"/>
                        <a:ext cx="838200" cy="65722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94C48E0B-4A70-4D80-9549-184C48C796B8}" type="slidenum">
              <a:rPr lang="en-US"/>
              <a:pPr/>
              <a:t>29</a:t>
            </a:fld>
            <a:endParaRPr lang="en-US"/>
          </a:p>
        </p:txBody>
      </p:sp>
      <p:sp>
        <p:nvSpPr>
          <p:cNvPr id="247810" name="Rectangle 2"/>
          <p:cNvSpPr>
            <a:spLocks noChangeArrowheads="1" noGrp="1"/>
          </p:cNvSpPr>
          <p:nvPr>
            <p:ph type="title"/>
          </p:nvPr>
        </p:nvSpPr>
        <p:spPr>
          <a:xfrm>
            <a:off x="381000" y="228600"/>
            <a:ext cx="8382000" cy="609600"/>
          </a:xfrm>
        </p:spPr>
        <p:txBody>
          <a:bodyPr numCol="1"/>
          <a:lstStyle/>
          <a:p>
            <a:r>
              <a:rPr lang="en-US" sz="3600"/>
              <a:t>Post-Processing (3D Iso-surface plots)</a:t>
            </a:r>
          </a:p>
        </p:txBody>
      </p:sp>
      <p:sp>
        <p:nvSpPr>
          <p:cNvPr id="247811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457200" y="990600"/>
            <a:ext cx="8305800" cy="685800"/>
          </a:xfrm>
        </p:spPr>
        <p:txBody>
          <a:bodyPr numCol="1"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3D Iso-surface plots</a:t>
            </a:r>
            <a:r>
              <a:rPr lang="en-US" sz="2000">
                <a:solidFill>
                  <a:srgbClr val="333300"/>
                </a:solidFill>
              </a:rPr>
              <a:t>: used to define the coherent vortical structures, including pressure, voriticity magnitude, Q criterion, </a:t>
            </a:r>
            <a:r>
              <a:rPr lang="en-US" sz="2000">
                <a:solidFill>
                  <a:srgbClr val="333300"/>
                </a:solidFill>
                <a:sym charset="2" pitchFamily="18" typeface="Symbol"/>
              </a:rPr>
              <a:t></a:t>
            </a:r>
            <a:r>
              <a:rPr baseline="-25000" lang="en-US" sz="2000">
                <a:solidFill>
                  <a:srgbClr val="333300"/>
                </a:solidFill>
                <a:sym charset="2" pitchFamily="18" typeface="Symbol"/>
              </a:rPr>
              <a:t>2, </a:t>
            </a:r>
            <a:r>
              <a:rPr lang="en-US" sz="2000">
                <a:solidFill>
                  <a:srgbClr val="333300"/>
                </a:solidFill>
              </a:rPr>
              <a:t>etc.</a:t>
            </a:r>
            <a:endParaRPr lang="en-US" sz="2000"/>
          </a:p>
        </p:txBody>
      </p:sp>
      <p:pic>
        <p:nvPicPr>
          <p:cNvPr id="247817" name="Picture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27717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18" name="Picture 1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6" l="21249" r="14063" t="12265"/>
          <a:stretch>
            <a:fillRect/>
          </a:stretch>
        </p:blipFill>
        <p:spPr>
          <a:xfrm>
            <a:off x="3352800" y="1905000"/>
            <a:ext cx="52578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>
          <a:xfrm>
            <a:off x="2651125" y="5832475"/>
            <a:ext cx="433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Iso-surface of vorticity magnitude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536D3F47-DF6D-44A0-A4EC-328EA860A9BC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ChangeArrowheads="1"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 numCol="1"/>
          <a:lstStyle/>
          <a:p>
            <a:r>
              <a:rPr lang="en-US"/>
              <a:t>Introduction</a:t>
            </a:r>
          </a:p>
        </p:txBody>
      </p:sp>
      <p:sp>
        <p:nvSpPr>
          <p:cNvPr id="36867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762000" y="1219200"/>
            <a:ext cx="7391400" cy="5181600"/>
          </a:xfrm>
        </p:spPr>
        <p:txBody>
          <a:bodyPr numCol="1"/>
          <a:lstStyle/>
          <a:p>
            <a:pPr indent="-533400" marL="533400"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/>
              <a:t>The numerical solution of partial differential equations requires some discretization of the field into a collection of points or elemental volumes (cells)</a:t>
            </a:r>
          </a:p>
          <a:p>
            <a:pPr indent="-533400" marL="533400"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/>
              <a:t>The differential equations are approximated by a set of algebraic equations on this collection, which can be solved to produce a set of discrete values that approximate the solution of the PDE over the field</a:t>
            </a:r>
          </a:p>
          <a:p>
            <a:pPr indent="-533400" marL="533400"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Grid generation</a:t>
            </a:r>
            <a:r>
              <a:rPr lang="en-US" sz="2000"/>
              <a:t> is the process of determining the coordinate transformation that maps the body-fitted non-uniform non-orthogonal physical space x,y,z,t into the transformed uniform orthogonal computational space, </a:t>
            </a:r>
            <a:r>
              <a:rPr lang="en-US" sz="2000">
                <a:sym charset="2" pitchFamily="18" typeface="Symbol"/>
              </a:rPr>
              <a:t>,,,.</a:t>
            </a:r>
          </a:p>
          <a:p>
            <a:pPr indent="-533400" marL="533400"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  <a:sym charset="2" pitchFamily="18" typeface="Symbol"/>
              </a:rPr>
              <a:t>Post-processing</a:t>
            </a:r>
            <a:r>
              <a:rPr lang="en-US" sz="2000">
                <a:sym charset="2" pitchFamily="18" typeface="Symbol"/>
              </a:rPr>
              <a:t> is the process to examine and analyze the flow field solutions, including contours, vectors, streamlines, Iso-surfaces, animations, and CFD Uncertainty Analysis.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9A435E4C-9DF6-4E6D-8F06-7D37233EDE8C}" type="slidenum">
              <a:rPr lang="en-US"/>
              <a:pPr/>
              <a:t>30</a:t>
            </a:fld>
            <a:endParaRPr lang="en-US"/>
          </a:p>
        </p:txBody>
      </p:sp>
      <p:sp>
        <p:nvSpPr>
          <p:cNvPr id="250882" name="Rectangle 2"/>
          <p:cNvSpPr>
            <a:spLocks noChangeArrowheads="1" noGrp="1"/>
          </p:cNvSpPr>
          <p:nvPr>
            <p:ph type="title"/>
          </p:nvPr>
        </p:nvSpPr>
        <p:spPr>
          <a:xfrm>
            <a:off x="457200" y="76200"/>
            <a:ext cx="8305800" cy="609600"/>
          </a:xfrm>
        </p:spPr>
        <p:txBody>
          <a:bodyPr numCol="1"/>
          <a:lstStyle/>
          <a:p>
            <a:r>
              <a:rPr lang="en-US" sz="3600"/>
              <a:t>Post-Processing (streamlines)</a:t>
            </a:r>
          </a:p>
        </p:txBody>
      </p:sp>
      <p:sp>
        <p:nvSpPr>
          <p:cNvPr id="250883" name="Rectangle 3"/>
          <p:cNvSpPr>
            <a:spLocks noChangeArrowheads="1" noGrp="1"/>
          </p:cNvSpPr>
          <p:nvPr>
            <p:ph idx="1" sz="half" type="body"/>
          </p:nvPr>
        </p:nvSpPr>
        <p:spPr>
          <a:xfrm>
            <a:off x="533400" y="838200"/>
            <a:ext cx="7315200" cy="685800"/>
          </a:xfrm>
        </p:spPr>
        <p:txBody>
          <a:bodyPr numCol="1"/>
          <a:lstStyle/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Streamlines</a:t>
            </a:r>
            <a:r>
              <a:rPr lang="en-US" sz="2000">
                <a:solidFill>
                  <a:srgbClr val="333300"/>
                </a:solidFill>
              </a:rPr>
              <a:t> (2D): </a:t>
            </a:r>
            <a:endParaRPr lang="en-US" sz="2000"/>
          </a:p>
        </p:txBody>
      </p:sp>
      <p:pic>
        <p:nvPicPr>
          <p:cNvPr id="250890" name="Picture 1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3362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891" name="Picture 1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6" l="23438" r="19531" t="18733"/>
          <a:stretch>
            <a:fillRect/>
          </a:stretch>
        </p:blipFill>
        <p:spPr>
          <a:xfrm>
            <a:off x="3733800" y="1066800"/>
            <a:ext cx="5105400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892" name="Text Box 12"/>
          <p:cNvSpPr txBox="1">
            <a:spLocks noChangeArrowheads="1"/>
          </p:cNvSpPr>
          <p:nvPr/>
        </p:nvSpPr>
        <p:spPr>
          <a:xfrm>
            <a:off x="4248150" y="5638800"/>
            <a:ext cx="466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Streamlines with contour of pressure</a:t>
            </a:r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>
          <a:xfrm>
            <a:off x="304800" y="60198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/>
          <a:lstStyle/>
          <a:p>
            <a:pPr indent="-342900" marL="342900">
              <a:spcBef>
                <a:spcPct val="2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charset="0" pitchFamily="34" typeface="Tahoma"/>
              </a:rPr>
              <a:t>Streaklines and pathlines (not shown here)</a:t>
            </a:r>
            <a:endParaRPr lang="en-US" sz="2000">
              <a:latin charset="0" pitchFamily="34" typeface="Tahoma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67574FB-0480-404B-922F-E8FA40C923CB}" type="slidenum">
              <a:rPr lang="en-US"/>
              <a:pPr/>
              <a:t>31</a:t>
            </a:fld>
            <a:endParaRPr lang="en-US"/>
          </a:p>
        </p:txBody>
      </p:sp>
      <p:sp>
        <p:nvSpPr>
          <p:cNvPr id="251906" name="Rectangle 2"/>
          <p:cNvSpPr>
            <a:spLocks noChangeArrowheads="1" noGrp="1"/>
          </p:cNvSpPr>
          <p:nvPr>
            <p:ph type="title"/>
          </p:nvPr>
        </p:nvSpPr>
        <p:spPr>
          <a:xfrm>
            <a:off x="457200" y="304800"/>
            <a:ext cx="8305800" cy="609600"/>
          </a:xfrm>
        </p:spPr>
        <p:txBody>
          <a:bodyPr numCol="1"/>
          <a:lstStyle/>
          <a:p>
            <a:r>
              <a:rPr lang="en-US" sz="2800"/>
              <a:t>Post-Processing (Animations)</a:t>
            </a:r>
          </a:p>
        </p:txBody>
      </p:sp>
      <p:sp>
        <p:nvSpPr>
          <p:cNvPr id="251907" name="Rectangle 3"/>
          <p:cNvSpPr>
            <a:spLocks noChangeArrowheads="1" noGrp="1"/>
          </p:cNvSpPr>
          <p:nvPr>
            <p:ph idx="1" sz="half" type="body"/>
          </p:nvPr>
        </p:nvSpPr>
        <p:spPr>
          <a:xfrm>
            <a:off x="685800" y="1066800"/>
            <a:ext cx="7315200" cy="1752600"/>
          </a:xfrm>
        </p:spPr>
        <p:txBody>
          <a:bodyPr numCol="1"/>
          <a:lstStyle/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Animations</a:t>
            </a:r>
            <a:r>
              <a:rPr lang="en-US" sz="1800">
                <a:solidFill>
                  <a:srgbClr val="333300"/>
                </a:solidFill>
              </a:rPr>
              <a:t> (3D): animations can be created by saving CFD solutions with or without skipping certain number of time steps and playing the saved frames in a continuous sequence.</a:t>
            </a:r>
          </a:p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333300"/>
                </a:solidFill>
              </a:rPr>
              <a:t>Animations are important tools to study time-dependent developments of vortical/turbulent structures and their interactions</a:t>
            </a:r>
            <a:endParaRPr lang="en-US" sz="1800"/>
          </a:p>
        </p:txBody>
      </p:sp>
      <p:pic>
        <p:nvPicPr>
          <p:cNvPr id="251911" name="NACA12DESQd4.avi">
            <a:hlinkClick action="ppaction://media"/>
          </p:cNvPr>
          <p:cNvPicPr>
            <a:picLocks noChangeArrowheads="1" noChangeAspect="1" noGrp="1" noRot="1"/>
          </p:cNvPicPr>
          <p:nvPr>
            <p:ph idx="2" sz="half"/>
            <a:videoFile r:link="rId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743200"/>
            <a:ext cx="4114800" cy="3660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1913" name="Text Box 9"/>
          <p:cNvSpPr txBox="1">
            <a:spLocks noChangeArrowheads="1"/>
          </p:cNvSpPr>
          <p:nvPr/>
        </p:nvSpPr>
        <p:spPr>
          <a:xfrm>
            <a:off x="6096000" y="4343400"/>
            <a:ext cx="95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Q=0.4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9000" fill="hold" id="6"/>
                                        <p:tgtEl>
                                          <p:spTgt spid="2519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7" nodeType="interactiveSeq" restart="whenNotActive">
                <p:stCondLst>
                  <p:cond delay="0" evt="onClick">
                    <p:tgtEl>
                      <p:spTgt spid="25191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8" nodeType="clickPar">
                      <p:stCondLst>
                        <p:cond delay="0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cmd="togglePause" type="call">
                                      <p:cBhvr>
                                        <p:cTn dur="1" fill="hold" id="11"/>
                                        <p:tgtEl>
                                          <p:spTgt spid="2519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51911"/>
                  </p:tgtEl>
                </p:cond>
              </p:nextCondLst>
            </p:seq>
            <p:video>
              <p:cMediaNode>
                <p:cTn display="0" fill="hold" id="12">
                  <p:stCondLst>
                    <p:cond delay="indefinite"/>
                  </p:stCondLst>
                  <p:endCondLst>
                    <p:cond delay="0" evt="onNext">
                      <p:tgtEl>
                        <p:sldTgt/>
                      </p:tgtEl>
                    </p:cond>
                    <p:cond delay="0" evt="onPrev">
                      <p:tgtEl>
                        <p:sldTgt/>
                      </p:tgtEl>
                    </p:cond>
                  </p:endCondLst>
                </p:cTn>
                <p:tgtEl>
                  <p:spTgt spid="251911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C495F-751A-44B7-A5FF-EBFCC9498D82}" type="slidenum">
              <a:rPr lang="en-US"/>
              <a:pPr/>
              <a:t>32</a:t>
            </a:fld>
            <a:endParaRPr lang="en-US"/>
          </a:p>
        </p:txBody>
      </p:sp>
      <p:sp>
        <p:nvSpPr>
          <p:cNvPr id="252930" name="Rectangle 2"/>
          <p:cNvSpPr>
            <a:spLocks noChangeArrowheads="1" noGrp="1"/>
          </p:cNvSpPr>
          <p:nvPr>
            <p:ph type="title"/>
          </p:nvPr>
        </p:nvSpPr>
        <p:spPr>
          <a:xfrm>
            <a:off x="457200" y="304800"/>
            <a:ext cx="8305800" cy="609600"/>
          </a:xfrm>
        </p:spPr>
        <p:txBody>
          <a:bodyPr numCol="1"/>
          <a:lstStyle/>
          <a:p>
            <a:r>
              <a:rPr lang="en-US" sz="2800"/>
              <a:t>Other Post-Processing techniques </a:t>
            </a:r>
          </a:p>
        </p:txBody>
      </p:sp>
      <p:sp>
        <p:nvSpPr>
          <p:cNvPr id="252931" name="Rectangle 3"/>
          <p:cNvSpPr>
            <a:spLocks noChangeArrowheads="1" noGrp="1"/>
          </p:cNvSpPr>
          <p:nvPr>
            <p:ph idx="1" sz="half" type="body"/>
          </p:nvPr>
        </p:nvSpPr>
        <p:spPr>
          <a:xfrm>
            <a:off x="685800" y="1066800"/>
            <a:ext cx="7315200" cy="5257800"/>
          </a:xfrm>
        </p:spPr>
        <p:txBody>
          <a:bodyPr numCol="1"/>
          <a:lstStyle/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Fast Fourier Transform</a:t>
            </a:r>
          </a:p>
          <a:p>
            <a:pPr>
              <a:buClr>
                <a:schemeClr val="tx2"/>
              </a:buClr>
              <a:buSzPct val="110000"/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    </a:t>
            </a:r>
            <a:r>
              <a:rPr lang="en-US" sz="2000"/>
              <a:t>1. A signal can be viewed from two different standpoints: the </a:t>
            </a:r>
            <a:r>
              <a:rPr lang="en-US" sz="2000">
                <a:solidFill>
                  <a:srgbClr val="FF0000"/>
                </a:solidFill>
              </a:rPr>
              <a:t>time domain</a:t>
            </a:r>
            <a:r>
              <a:rPr lang="en-US" sz="2000"/>
              <a:t> and the </a:t>
            </a:r>
            <a:r>
              <a:rPr lang="en-US" sz="2000">
                <a:solidFill>
                  <a:srgbClr val="FF0000"/>
                </a:solidFill>
              </a:rPr>
              <a:t>frequency domain</a:t>
            </a:r>
            <a:r>
              <a:rPr lang="en-US" sz="2000"/>
              <a:t> </a:t>
            </a:r>
          </a:p>
          <a:p>
            <a:pPr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2. The </a:t>
            </a:r>
            <a:r>
              <a:rPr lang="en-US" sz="2000">
                <a:solidFill>
                  <a:srgbClr val="FF0000"/>
                </a:solidFill>
              </a:rPr>
              <a:t>time domain</a:t>
            </a:r>
            <a:r>
              <a:rPr lang="en-US" sz="2000"/>
              <a:t> is the trace on an signal (forces, velocity, pressure, etc.) where the vertical deflection is the signals amplitude, and the horizontal deflection is the time variable</a:t>
            </a:r>
          </a:p>
          <a:p>
            <a:pPr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3. The </a:t>
            </a:r>
            <a:r>
              <a:rPr lang="en-US" sz="2000">
                <a:solidFill>
                  <a:srgbClr val="FF0000"/>
                </a:solidFill>
              </a:rPr>
              <a:t>frequency domain</a:t>
            </a:r>
            <a:r>
              <a:rPr lang="en-US" sz="2000"/>
              <a:t> is like the trace on a spectrum analyzer, where the deflection is the frequency variable and the vertical deflection is the signals amplitude at that frequency.</a:t>
            </a:r>
          </a:p>
          <a:p>
            <a:pPr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4. We can go between the above two domains using </a:t>
            </a:r>
            <a:r>
              <a:rPr i="1" lang="en-US" sz="2000"/>
              <a:t>(Fast)</a:t>
            </a:r>
            <a:r>
              <a:rPr lang="en-US" sz="2000"/>
              <a:t> </a:t>
            </a:r>
            <a:r>
              <a:rPr i="1" lang="en-US" sz="2000"/>
              <a:t>Fourier Transform</a:t>
            </a:r>
          </a:p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Phase averaging (next two slides)</a:t>
            </a:r>
            <a:endParaRPr lang="en-US" sz="20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C05823F-FCCC-4392-B76D-A06E3C58A667}" type="slidenum">
              <a:rPr lang="en-US"/>
              <a:pPr/>
              <a:t>33</a:t>
            </a:fld>
            <a:endParaRPr lang="en-US"/>
          </a:p>
        </p:txBody>
      </p:sp>
      <p:sp>
        <p:nvSpPr>
          <p:cNvPr id="254978" name="Rectangle 2"/>
          <p:cNvSpPr>
            <a:spLocks noChangeArrowheads="1" noGrp="1"/>
          </p:cNvSpPr>
          <p:nvPr>
            <p:ph type="title"/>
          </p:nvPr>
        </p:nvSpPr>
        <p:spPr>
          <a:xfrm>
            <a:off x="685800" y="152400"/>
            <a:ext cx="7772400" cy="615950"/>
          </a:xfrm>
        </p:spPr>
        <p:txBody>
          <a:bodyPr numCol="1"/>
          <a:lstStyle/>
          <a:p>
            <a:r>
              <a:rPr lang="en-US" sz="2800"/>
              <a:t>Other Post-Processing techniques (cont’d)</a:t>
            </a:r>
          </a:p>
        </p:txBody>
      </p:sp>
      <p:sp>
        <p:nvSpPr>
          <p:cNvPr id="254979" name="Rectangle 3"/>
          <p:cNvSpPr>
            <a:spLocks noChangeArrowheads="1" noGrp="1"/>
          </p:cNvSpPr>
          <p:nvPr>
            <p:ph idx="1" sz="half" type="body"/>
          </p:nvPr>
        </p:nvSpPr>
        <p:spPr>
          <a:xfrm>
            <a:off x="685800" y="990600"/>
            <a:ext cx="7467600" cy="4114800"/>
          </a:xfrm>
        </p:spPr>
        <p:txBody>
          <a:bodyPr numCol="1"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Phase averaging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FF0000"/>
                </a:solidFill>
                <a:sym charset="2" pitchFamily="18" typeface="Symbol"/>
              </a:rPr>
              <a:t> </a:t>
            </a:r>
            <a:r>
              <a:rPr lang="en-US" sz="1800">
                <a:solidFill>
                  <a:srgbClr val="FF0000"/>
                </a:solidFill>
              </a:rPr>
              <a:t>Assumption</a:t>
            </a:r>
            <a:r>
              <a:rPr lang="en-US" sz="1800"/>
              <a:t>: the signal should have a coherent dominant  frequency.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</a:t>
            </a:r>
            <a:r>
              <a:rPr lang="en-US" sz="1800">
                <a:solidFill>
                  <a:srgbClr val="FF0000"/>
                </a:solidFill>
                <a:sym charset="2" pitchFamily="18" typeface="Symbol"/>
              </a:rPr>
              <a:t> Steps: 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>
                <a:solidFill>
                  <a:srgbClr val="FF0000"/>
                </a:solidFill>
                <a:sym charset="2" pitchFamily="18" typeface="Symbol"/>
              </a:rPr>
              <a:t>      </a:t>
            </a:r>
            <a:r>
              <a:rPr lang="en-US" sz="1800">
                <a:sym charset="2" pitchFamily="18" typeface="Symbol"/>
              </a:rPr>
              <a:t>1.</a:t>
            </a:r>
            <a:r>
              <a:rPr lang="en-US" sz="1800">
                <a:solidFill>
                  <a:srgbClr val="FF0000"/>
                </a:solidFill>
                <a:sym charset="2" pitchFamily="18" typeface="Symbol"/>
              </a:rPr>
              <a:t> </a:t>
            </a:r>
            <a:r>
              <a:rPr lang="en-US" sz="1800">
                <a:sym charset="2" pitchFamily="18" typeface="Symbol"/>
              </a:rPr>
              <a:t>a filter is first used to smooth the data and remove the high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>
                <a:sym charset="2" pitchFamily="18" typeface="Symbol"/>
              </a:rPr>
              <a:t>         frequency noise that can cause errors in determining the peaks.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>
                <a:sym charset="2" pitchFamily="18" typeface="Symbol"/>
              </a:rPr>
              <a:t>      2. once the number of peaks determined, zero phase value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>
                <a:sym charset="2" pitchFamily="18" typeface="Symbol"/>
              </a:rPr>
              <a:t>          is assigned  at each maximum value.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>
                <a:sym charset="2" pitchFamily="18" typeface="Symbol"/>
              </a:rPr>
              <a:t>      3. Phase averaging is implemented using the triple decomposition.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400">
                <a:sym charset="2" pitchFamily="18" typeface="Symbol"/>
              </a:rPr>
              <a:t>        </a:t>
            </a:r>
            <a:endParaRPr lang="en-US" sz="1400"/>
          </a:p>
        </p:txBody>
      </p:sp>
      <p:graphicFrame>
        <p:nvGraphicFramePr>
          <p:cNvPr id="254993" name="Object 17"/>
          <p:cNvGraphicFramePr>
            <a:graphicFrameLocks noChangeAspect="1" noGrp="1"/>
          </p:cNvGraphicFramePr>
          <p:nvPr>
            <p:ph idx="2" sz="half"/>
          </p:nvPr>
        </p:nvGraphicFramePr>
        <p:xfrm>
          <a:off x="533400" y="3429000"/>
          <a:ext cx="4800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79360" imgW="2501640" name="Equation" progId="Equation.DSMT4" r:id="rId4" spid="_x0000_s255127">
                  <p:embed/>
                </p:oleObj>
              </mc:Choice>
              <mc:Fallback>
                <p:oleObj imgH="279360" imgW="2501640" name="Equation" progId="Equation.DSMT4" r:id="rId6" spid="_x0000_s255127">
                  <p:embed/>
                  <p:pic>
                    <p:nvPicPr>
                      <p:cNvPr id="0" name="Object 17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533400" y="3429000"/>
                        <a:ext cx="4800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5" name="Object 19"/>
          <p:cNvGraphicFramePr>
            <a:graphicFrameLocks noChangeAspect="1"/>
          </p:cNvGraphicFramePr>
          <p:nvPr/>
        </p:nvGraphicFramePr>
        <p:xfrm>
          <a:off x="838200" y="4038600"/>
          <a:ext cx="30734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393480" imgW="1600200" name="Equation" progId="Equation.DSMT4" r:id="rId9" spid="_x0000_s255128">
                  <p:embed/>
                </p:oleObj>
              </mc:Choice>
              <mc:Fallback>
                <p:oleObj imgH="393480" imgW="1600200" name="Equation" progId="Equation.DSMT4" r:id="rId11" spid="_x0000_s255128">
                  <p:embed/>
                  <p:pic>
                    <p:nvPicPr>
                      <p:cNvPr id="0" name="Object 19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838200" y="4038600"/>
                        <a:ext cx="30734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6" name="Object 20"/>
          <p:cNvGraphicFramePr>
            <a:graphicFrameLocks noChangeAspect="1"/>
          </p:cNvGraphicFramePr>
          <p:nvPr/>
        </p:nvGraphicFramePr>
        <p:xfrm>
          <a:off x="5334000" y="3733800"/>
          <a:ext cx="34385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431640" imgW="1790640" name="Equation" progId="Equation.DSMT4" r:id="rId14" spid="_x0000_s255129">
                  <p:embed/>
                </p:oleObj>
              </mc:Choice>
              <mc:Fallback>
                <p:oleObj imgH="431640" imgW="1790640" name="Equation" progId="Equation.DSMT4" r:id="rId16" spid="_x0000_s255129">
                  <p:embed/>
                  <p:pic>
                    <p:nvPicPr>
                      <p:cNvPr id="0" name="Object 20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5334000" y="3733800"/>
                        <a:ext cx="34385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97" name="Text Box 21"/>
          <p:cNvSpPr txBox="1">
            <a:spLocks noChangeArrowheads="1"/>
          </p:cNvSpPr>
          <p:nvPr/>
        </p:nvSpPr>
        <p:spPr>
          <a:xfrm>
            <a:off x="1600200" y="5715000"/>
            <a:ext cx="4695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 sz="2000"/>
              <a:t>is the time period of the dominant frequency</a:t>
            </a:r>
          </a:p>
        </p:txBody>
      </p:sp>
      <p:sp>
        <p:nvSpPr>
          <p:cNvPr id="254998" name="Text Box 22"/>
          <p:cNvSpPr txBox="1">
            <a:spLocks noChangeArrowheads="1"/>
          </p:cNvSpPr>
          <p:nvPr/>
        </p:nvSpPr>
        <p:spPr>
          <a:xfrm>
            <a:off x="1524000" y="60960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>
            <a:spAutoFit/>
          </a:bodyPr>
          <a:lstStyle/>
          <a:p>
            <a:r>
              <a:rPr lang="en-US"/>
              <a:t> </a:t>
            </a:r>
            <a:r>
              <a:rPr lang="en-US" sz="2000"/>
              <a:t>is the phase average associated with the coherent structures</a:t>
            </a:r>
          </a:p>
        </p:txBody>
      </p:sp>
      <p:sp>
        <p:nvSpPr>
          <p:cNvPr id="254999" name="Text Box 23"/>
          <p:cNvSpPr txBox="1">
            <a:spLocks noChangeArrowheads="1"/>
          </p:cNvSpPr>
          <p:nvPr/>
        </p:nvSpPr>
        <p:spPr>
          <a:xfrm>
            <a:off x="1524000" y="5257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>
            <a:spAutoFit/>
          </a:bodyPr>
          <a:lstStyle/>
          <a:p>
            <a:r>
              <a:rPr lang="en-US"/>
              <a:t> </a:t>
            </a:r>
            <a:r>
              <a:rPr lang="en-US" sz="2000"/>
              <a:t>random fluctuating component</a:t>
            </a:r>
          </a:p>
        </p:txBody>
      </p:sp>
      <p:sp>
        <p:nvSpPr>
          <p:cNvPr id="255000" name="Text Box 24"/>
          <p:cNvSpPr txBox="1">
            <a:spLocks noChangeArrowheads="1"/>
          </p:cNvSpPr>
          <p:nvPr/>
        </p:nvSpPr>
        <p:spPr>
          <a:xfrm>
            <a:off x="5029200" y="4724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>
            <a:spAutoFit/>
          </a:bodyPr>
          <a:lstStyle/>
          <a:p>
            <a:r>
              <a:rPr lang="en-US"/>
              <a:t> </a:t>
            </a:r>
            <a:r>
              <a:rPr lang="en-US" sz="2000"/>
              <a:t>organized oscillating component</a:t>
            </a:r>
          </a:p>
        </p:txBody>
      </p:sp>
      <p:graphicFrame>
        <p:nvGraphicFramePr>
          <p:cNvPr id="255001" name="Object 25"/>
          <p:cNvGraphicFramePr>
            <a:graphicFrameLocks noChangeAspect="1"/>
          </p:cNvGraphicFramePr>
          <p:nvPr/>
        </p:nvGraphicFramePr>
        <p:xfrm>
          <a:off x="990600" y="5303838"/>
          <a:ext cx="6572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53800" imgW="342720" name="Equation" progId="Equation.DSMT4" r:id="rId19" spid="_x0000_s255130">
                  <p:embed/>
                </p:oleObj>
              </mc:Choice>
              <mc:Fallback>
                <p:oleObj imgH="253800" imgW="342720" name="Equation" progId="Equation.DSMT4" r:id="rId21" spid="_x0000_s255130">
                  <p:embed/>
                  <p:pic>
                    <p:nvPicPr>
                      <p:cNvPr id="0" name="Object 25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990600" y="5303838"/>
                        <a:ext cx="6572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2" name="Object 26"/>
          <p:cNvGraphicFramePr>
            <a:graphicFrameLocks noChangeAspect="1"/>
          </p:cNvGraphicFramePr>
          <p:nvPr/>
        </p:nvGraphicFramePr>
        <p:xfrm>
          <a:off x="990600" y="4876800"/>
          <a:ext cx="6080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53800" imgW="317160" name="Equation" progId="Equation.DSMT4" r:id="rId24" spid="_x0000_s255131">
                  <p:embed/>
                </p:oleObj>
              </mc:Choice>
              <mc:Fallback>
                <p:oleObj imgH="253800" imgW="317160" name="Equation" progId="Equation.DSMT4" r:id="rId26" spid="_x0000_s255131">
                  <p:embed/>
                  <p:pic>
                    <p:nvPicPr>
                      <p:cNvPr id="0" name="Object 26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990600" y="4876800"/>
                        <a:ext cx="608013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003" name="Text Box 27"/>
          <p:cNvSpPr txBox="1">
            <a:spLocks noChangeArrowheads="1"/>
          </p:cNvSpPr>
          <p:nvPr/>
        </p:nvSpPr>
        <p:spPr>
          <a:xfrm>
            <a:off x="1600200" y="4860925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>
            <a:spAutoFit/>
          </a:bodyPr>
          <a:lstStyle/>
          <a:p>
            <a:r>
              <a:rPr lang="en-US" sz="2000"/>
              <a:t>mean component</a:t>
            </a:r>
          </a:p>
        </p:txBody>
      </p:sp>
      <p:graphicFrame>
        <p:nvGraphicFramePr>
          <p:cNvPr id="255004" name="Object 28"/>
          <p:cNvGraphicFramePr>
            <a:graphicFrameLocks noChangeAspect="1"/>
          </p:cNvGraphicFramePr>
          <p:nvPr/>
        </p:nvGraphicFramePr>
        <p:xfrm>
          <a:off x="4597400" y="4770438"/>
          <a:ext cx="5842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53800" imgW="304560" name="Equation" progId="Equation.DSMT4" r:id="rId29" spid="_x0000_s255132">
                  <p:embed/>
                </p:oleObj>
              </mc:Choice>
              <mc:Fallback>
                <p:oleObj imgH="253800" imgW="304560" name="Equation" progId="Equation.DSMT4" r:id="rId31" spid="_x0000_s255132">
                  <p:embed/>
                  <p:pic>
                    <p:nvPicPr>
                      <p:cNvPr id="0" name="Object 28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4597400" y="4770438"/>
                        <a:ext cx="5842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5" name="Object 29"/>
          <p:cNvGraphicFramePr>
            <a:graphicFrameLocks noChangeAspect="1"/>
          </p:cNvGraphicFramePr>
          <p:nvPr/>
        </p:nvGraphicFramePr>
        <p:xfrm>
          <a:off x="1196975" y="5824538"/>
          <a:ext cx="24288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139680" imgW="126720" name="Equation" progId="Equation.DSMT4" r:id="rId34" spid="_x0000_s255133">
                  <p:embed/>
                </p:oleObj>
              </mc:Choice>
              <mc:Fallback>
                <p:oleObj imgH="139680" imgW="126720" name="Equation" progId="Equation.DSMT4" r:id="rId36" spid="_x0000_s255133">
                  <p:embed/>
                  <p:pic>
                    <p:nvPicPr>
                      <p:cNvPr id="0" name="Object 29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196975" y="5824538"/>
                        <a:ext cx="242888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6" name="Object 30"/>
          <p:cNvGraphicFramePr>
            <a:graphicFrameLocks noChangeAspect="1"/>
          </p:cNvGraphicFramePr>
          <p:nvPr/>
        </p:nvGraphicFramePr>
        <p:xfrm>
          <a:off x="914400" y="6065838"/>
          <a:ext cx="7302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279360" imgW="419040" name="Equation" progId="Equation.DSMT4" r:id="rId39" spid="_x0000_s255134">
                  <p:embed/>
                </p:oleObj>
              </mc:Choice>
              <mc:Fallback>
                <p:oleObj imgH="279360" imgW="419040" name="Equation" progId="Equation.DSMT4" r:id="rId41" spid="_x0000_s255134">
                  <p:embed/>
                  <p:pic>
                    <p:nvPicPr>
                      <p:cNvPr id="0" name="Object 30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914400" y="6065838"/>
                        <a:ext cx="7302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71F9BC7-9209-44EF-BA1A-F19379D71D65}" type="slidenum">
              <a:rPr lang="en-US"/>
              <a:pPr/>
              <a:t>34</a:t>
            </a:fld>
            <a:endParaRPr lang="en-US"/>
          </a:p>
        </p:txBody>
      </p:sp>
      <p:sp>
        <p:nvSpPr>
          <p:cNvPr id="257026" name="Rectangle 2"/>
          <p:cNvSpPr>
            <a:spLocks noChangeArrowheads="1" noGrp="1"/>
          </p:cNvSpPr>
          <p:nvPr>
            <p:ph type="title"/>
          </p:nvPr>
        </p:nvSpPr>
        <p:spPr>
          <a:xfrm>
            <a:off x="685800" y="152400"/>
            <a:ext cx="7772400" cy="615950"/>
          </a:xfrm>
        </p:spPr>
        <p:txBody>
          <a:bodyPr numCol="1"/>
          <a:lstStyle/>
          <a:p>
            <a:r>
              <a:rPr lang="en-US" sz="2800"/>
              <a:t>Other Post-Processing techniques (cont’d)</a:t>
            </a:r>
          </a:p>
        </p:txBody>
      </p:sp>
      <p:sp>
        <p:nvSpPr>
          <p:cNvPr id="257027" name="Rectangle 3"/>
          <p:cNvSpPr>
            <a:spLocks noChangeArrowheads="1" noGrp="1"/>
          </p:cNvSpPr>
          <p:nvPr>
            <p:ph idx="1" sz="half" type="body"/>
          </p:nvPr>
        </p:nvSpPr>
        <p:spPr>
          <a:xfrm>
            <a:off x="685800" y="838200"/>
            <a:ext cx="7467600" cy="609600"/>
          </a:xfrm>
        </p:spPr>
        <p:txBody>
          <a:bodyPr numCol="1"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FFT and Phase averaging (example)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400"/>
              <a:t>    </a:t>
            </a:r>
            <a:r>
              <a:rPr lang="en-US" sz="2400">
                <a:solidFill>
                  <a:srgbClr val="FF0000"/>
                </a:solidFill>
              </a:rPr>
              <a:t> </a:t>
            </a:r>
            <a:endParaRPr lang="en-US" sz="2400"/>
          </a:p>
        </p:txBody>
      </p:sp>
      <p:pic>
        <p:nvPicPr>
          <p:cNvPr id="257030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31" name="Picture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528763"/>
            <a:ext cx="45720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2" name="Text Box 8"/>
          <p:cNvSpPr txBox="1">
            <a:spLocks noChangeArrowheads="1"/>
          </p:cNvSpPr>
          <p:nvPr/>
        </p:nvSpPr>
        <p:spPr>
          <a:xfrm>
            <a:off x="5408613" y="5013325"/>
            <a:ext cx="2897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FFT of wave elevation time histories at one point</a:t>
            </a:r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>
          <a:xfrm>
            <a:off x="914400" y="4937125"/>
            <a:ext cx="28971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Original, phase averaged, and random fluctuations of the wave elevation at one point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1A7B4DD-7D1A-45A4-9450-CB22687A9EE1}" type="slidenum">
              <a:rPr lang="en-US"/>
              <a:pPr/>
              <a:t>35</a:t>
            </a:fld>
            <a:endParaRPr lang="en-US"/>
          </a:p>
        </p:txBody>
      </p:sp>
      <p:sp>
        <p:nvSpPr>
          <p:cNvPr id="253954" name="Rectangle 2"/>
          <p:cNvSpPr>
            <a:spLocks noChangeArrowheads="1" noGrp="1"/>
          </p:cNvSpPr>
          <p:nvPr>
            <p:ph type="title"/>
          </p:nvPr>
        </p:nvSpPr>
        <p:spPr>
          <a:xfrm>
            <a:off x="457200" y="304800"/>
            <a:ext cx="8305800" cy="609600"/>
          </a:xfrm>
        </p:spPr>
        <p:txBody>
          <a:bodyPr numCol="1"/>
          <a:lstStyle/>
          <a:p>
            <a:r>
              <a:rPr lang="en-US" sz="3200"/>
              <a:t>References and books</a:t>
            </a:r>
          </a:p>
        </p:txBody>
      </p:sp>
      <p:sp>
        <p:nvSpPr>
          <p:cNvPr id="253955" name="Rectangle 3"/>
          <p:cNvSpPr>
            <a:spLocks noChangeArrowheads="1" noGrp="1"/>
          </p:cNvSpPr>
          <p:nvPr>
            <p:ph idx="1" sz="half" type="body"/>
          </p:nvPr>
        </p:nvSpPr>
        <p:spPr>
          <a:xfrm>
            <a:off x="838200" y="1219200"/>
            <a:ext cx="7315200" cy="4495800"/>
          </a:xfrm>
        </p:spPr>
        <p:txBody>
          <a:bodyPr numCol="1"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dirty="0" lang="en-US" sz="2400"/>
              <a:t>User Manual for </a:t>
            </a:r>
            <a:r>
              <a:rPr dirty="0" err="1" lang="en-US" sz="2400"/>
              <a:t>GridGen</a:t>
            </a:r>
            <a:endParaRPr dirty="0" lang="en-US" sz="2400"/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dirty="0" lang="en-US" sz="2400"/>
              <a:t>User Manual for </a:t>
            </a:r>
            <a:r>
              <a:rPr dirty="0" err="1" lang="en-US" sz="2400"/>
              <a:t>Tecplot</a:t>
            </a:r>
            <a:endParaRPr dirty="0" lang="en-US" sz="2400"/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dirty="0" lang="en-US" sz="2400"/>
              <a:t>Numerical recipes: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400">
                <a:hlinkClick r:id="rId2"/>
              </a:rPr>
              <a:t>http://www.nr.com/oldverswitcher.html</a:t>
            </a:r>
            <a:endParaRPr dirty="0" lang="en-US" sz="24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dirty="0" lang="en-US" sz="2400"/>
              <a:t>Sung J. &amp; </a:t>
            </a:r>
            <a:r>
              <a:rPr dirty="0" err="1" lang="en-US" sz="2400"/>
              <a:t>Yoo</a:t>
            </a:r>
            <a:r>
              <a:rPr dirty="0" lang="en-US" sz="2400"/>
              <a:t> J. Y., “Three Dimensional Phase Averaging of Time Resolved PIV measurement data”, Measurement of Science and Technology, Volume 12, 2001, pp. 655-662.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dirty="0" lang="en-US" sz="2400"/>
              <a:t>Joe D. Hoffman, “Numerical Methods for Engineers and Scientists”, McGraw-Hill, Inc. 1992.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dirty="0" lang="en-US" sz="2400"/>
              <a:t>Y. </a:t>
            </a:r>
            <a:r>
              <a:rPr dirty="0" err="1" lang="en-US" sz="2400"/>
              <a:t>Dubief</a:t>
            </a:r>
            <a:r>
              <a:rPr dirty="0" lang="en-US" sz="2400"/>
              <a:t> and F. </a:t>
            </a:r>
            <a:r>
              <a:rPr dirty="0" err="1" lang="en-US" sz="2400"/>
              <a:t>Delcayre</a:t>
            </a:r>
            <a:r>
              <a:rPr dirty="0" lang="en-US" sz="2400"/>
              <a:t>, “On Coherent-vortex Identification in Turbulence”, Journal of Turbulence, Vol. 1, 2000, pp. 1-20.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dirty="0" lang="en-US" sz="2400"/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dirty="0" lang="en-US" sz="24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CF90A80-FA15-4926-9788-249BF25823ED}" type="slidenum">
              <a:rPr lang="en-US"/>
              <a:pPr/>
              <a:t>4</a:t>
            </a:fld>
            <a:endParaRPr lang="en-US"/>
          </a:p>
        </p:txBody>
      </p:sp>
      <p:pic>
        <p:nvPicPr>
          <p:cNvPr id="41988" name="Picture 102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3" r="-4134" t="20120"/>
          <a:stretch>
            <a:fillRect/>
          </a:stretch>
        </p:blipFill>
        <p:spPr>
          <a:xfrm rot="21540000">
            <a:off x="1066800" y="3810000"/>
            <a:ext cx="75231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1026"/>
          <p:cNvSpPr>
            <a:spLocks noChangeArrowheads="1"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 numCol="1"/>
          <a:lstStyle/>
          <a:p>
            <a:r>
              <a:rPr lang="en-US"/>
              <a:t>Choice of grid</a:t>
            </a:r>
          </a:p>
        </p:txBody>
      </p:sp>
      <p:sp>
        <p:nvSpPr>
          <p:cNvPr id="41987" name="Rectangle 1027"/>
          <p:cNvSpPr>
            <a:spLocks noChangeArrowheads="1" noGrp="1"/>
          </p:cNvSpPr>
          <p:nvPr>
            <p:ph idx="1" type="body"/>
          </p:nvPr>
        </p:nvSpPr>
        <p:spPr>
          <a:xfrm>
            <a:off x="381000" y="762000"/>
            <a:ext cx="8534400" cy="2590800"/>
          </a:xfrm>
        </p:spPr>
        <p:txBody>
          <a:bodyPr numCol="1"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Simple/regular geometries</a:t>
            </a:r>
            <a:r>
              <a:rPr lang="en-US" sz="2000"/>
              <a:t> (e.g. pipe, circular cylinder): the grid lines usually follow the coordinate directions.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Char char="•"/>
            </a:pPr>
            <a:r>
              <a:rPr lang="en-US" sz="2000"/>
              <a:t>Complex geometries (</a:t>
            </a:r>
            <a:r>
              <a:rPr lang="en-US" sz="2000">
                <a:solidFill>
                  <a:srgbClr val="FF0000"/>
                </a:solidFill>
              </a:rPr>
              <a:t>Stepwise Approximation</a:t>
            </a:r>
            <a:r>
              <a:rPr lang="en-US" sz="2000"/>
              <a:t>)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</a:t>
            </a:r>
            <a:r>
              <a:rPr lang="en-US" sz="1800"/>
              <a:t>1. Using Regular Grids to approximate solution domains with inclined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1800"/>
              <a:t>       or curved boundaries by staircase-like steps.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1800"/>
              <a:t>   2. Problems: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1800"/>
              <a:t>    (1). Number of grid points (or CVs) per grid line is not constant,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1800"/>
              <a:t>          special arrays have to be created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1800"/>
              <a:t>    (2). Steps at the boundary introduce errors into solutions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1800"/>
              <a:t>    (3). Not recommended except local grid refinement near the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1800"/>
              <a:t>          wall is possible.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endParaRPr lang="en-US" sz="2400"/>
          </a:p>
          <a:p>
            <a:pPr lvl="1"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2400"/>
          </a:p>
        </p:txBody>
      </p:sp>
      <p:sp>
        <p:nvSpPr>
          <p:cNvPr id="41989" name="Text Box 1029"/>
          <p:cNvSpPr txBox="1">
            <a:spLocks noChangeArrowheads="1"/>
          </p:cNvSpPr>
          <p:nvPr/>
        </p:nvSpPr>
        <p:spPr>
          <a:xfrm>
            <a:off x="609600" y="6096000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An example of a grid using stepwise approximation of an Inclined boundary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1DC645A5-088A-4F9F-BB7B-DC1CED6194E2}" type="slidenum">
              <a:rPr lang="en-US"/>
              <a:pPr/>
              <a:t>5</a:t>
            </a:fld>
            <a:endParaRPr lang="en-US"/>
          </a:p>
        </p:txBody>
      </p:sp>
      <p:sp>
        <p:nvSpPr>
          <p:cNvPr id="238594" name="Rectangle 2"/>
          <p:cNvSpPr>
            <a:spLocks noChangeArrowheads="1"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 numCol="1"/>
          <a:lstStyle/>
          <a:p>
            <a:r>
              <a:rPr lang="en-US"/>
              <a:t>Choice of grid, cont’d</a:t>
            </a:r>
          </a:p>
        </p:txBody>
      </p:sp>
      <p:sp>
        <p:nvSpPr>
          <p:cNvPr id="238595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609600" y="914400"/>
            <a:ext cx="8153400" cy="2590800"/>
          </a:xfrm>
        </p:spPr>
        <p:txBody>
          <a:bodyPr numCol="1"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dirty="0" lang="en-US" sz="2000"/>
              <a:t>Complex geometries (</a:t>
            </a:r>
            <a:r>
              <a:rPr dirty="0" lang="en-US" sz="2000">
                <a:solidFill>
                  <a:srgbClr val="FF0000"/>
                </a:solidFill>
              </a:rPr>
              <a:t>Overlapping Chimera grid</a:t>
            </a:r>
            <a:r>
              <a:rPr dirty="0" lang="en-US" sz="2000"/>
              <a:t>)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dirty="0" lang="en-US" sz="2000"/>
              <a:t>   1. </a:t>
            </a:r>
            <a:r>
              <a:rPr dirty="0" lang="en-US" sz="2000">
                <a:solidFill>
                  <a:srgbClr val="FF0000"/>
                </a:solidFill>
              </a:rPr>
              <a:t>Definition</a:t>
            </a:r>
            <a:r>
              <a:rPr dirty="0" lang="en-US" sz="2000"/>
              <a:t>: Use of a set of grids to cover irregular solution domains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dirty="0" lang="en-US" sz="2000"/>
              <a:t>   2. </a:t>
            </a:r>
            <a:r>
              <a:rPr dirty="0" lang="en-US" sz="2000">
                <a:solidFill>
                  <a:srgbClr val="FF0000"/>
                </a:solidFill>
              </a:rPr>
              <a:t>Advantages</a:t>
            </a:r>
            <a:r>
              <a:rPr dirty="0" lang="en-US" sz="2000"/>
              <a:t>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dirty="0" lang="en-US" sz="2000"/>
              <a:t>     (1). Reduce substantially the time and efforts to generate a grid, especially for 3D configurations with increasing geometric complexity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dirty="0" lang="en-US" sz="2000"/>
              <a:t>     (2). It allows – without additional difficulty – calculation of flows around moving bodies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dirty="0" lang="en-US" sz="2000"/>
              <a:t>   3. </a:t>
            </a:r>
            <a:r>
              <a:rPr dirty="0" lang="en-US" sz="2000">
                <a:solidFill>
                  <a:srgbClr val="FF0000"/>
                </a:solidFill>
              </a:rPr>
              <a:t>Disadvantages</a:t>
            </a:r>
            <a:r>
              <a:rPr dirty="0" lang="en-US" sz="2000"/>
              <a:t>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dirty="0" lang="en-US" sz="2000"/>
              <a:t>     (1). The programming and coupling of the grids can be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dirty="0" lang="en-US" sz="2000"/>
              <a:t>            complicated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dirty="0" lang="en-US" sz="2000"/>
              <a:t>     (2). Difficult to maintain conservation at the interfaces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dirty="0" lang="en-US" sz="2000"/>
              <a:t>     (3). Interpolation process may introduce errors or convergence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dirty="0" lang="en-US" sz="2000"/>
              <a:t>           problems if the solution exhibits strong variation near the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dirty="0" lang="en-US" sz="2000"/>
              <a:t>           interface.</a:t>
            </a:r>
            <a:endParaRPr dirty="0" lang="en-US" sz="28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ACA080C-9C20-490C-A562-7EB19D1B5ADC}" type="slidenum">
              <a:rPr lang="en-US"/>
              <a:pPr/>
              <a:t>6</a:t>
            </a:fld>
            <a:endParaRPr lang="en-US"/>
          </a:p>
        </p:txBody>
      </p:sp>
      <p:sp>
        <p:nvSpPr>
          <p:cNvPr id="237570" name="Rectangle 2"/>
          <p:cNvSpPr>
            <a:spLocks noChangeArrowheads="1"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 numCol="1"/>
          <a:lstStyle/>
          <a:p>
            <a:r>
              <a:rPr lang="en-US" sz="3600"/>
              <a:t>Choice of grid, cont’d</a:t>
            </a:r>
          </a:p>
        </p:txBody>
      </p:sp>
      <p:sp>
        <p:nvSpPr>
          <p:cNvPr id="237571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228600" y="685800"/>
            <a:ext cx="7543800" cy="533400"/>
          </a:xfrm>
        </p:spPr>
        <p:txBody>
          <a:bodyPr numCol="1"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800"/>
              <a:t>Chimera grid (examples):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800"/>
              <a:t> 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2400"/>
          </a:p>
        </p:txBody>
      </p:sp>
      <p:pic>
        <p:nvPicPr>
          <p:cNvPr id="237572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49530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3" name="Text Box 5"/>
          <p:cNvSpPr txBox="1">
            <a:spLocks noChangeArrowheads="1"/>
          </p:cNvSpPr>
          <p:nvPr/>
        </p:nvSpPr>
        <p:spPr>
          <a:xfrm>
            <a:off x="304800" y="5715000"/>
            <a:ext cx="479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Different grid distribution approaches</a:t>
            </a:r>
          </a:p>
        </p:txBody>
      </p:sp>
      <p:pic>
        <p:nvPicPr>
          <p:cNvPr descr="overset" id="237574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" l="5641" r="5641" t="5948"/>
          <a:stretch>
            <a:fillRect/>
          </a:stretch>
        </p:blipFill>
        <p:spPr>
          <a:xfrm>
            <a:off x="5257800" y="990600"/>
            <a:ext cx="37338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atched" id="237575" name="Picture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" l="5641" r="5641" t="5948"/>
          <a:stretch>
            <a:fillRect/>
          </a:stretch>
        </p:blipFill>
        <p:spPr>
          <a:xfrm>
            <a:off x="5257800" y="3962400"/>
            <a:ext cx="36576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6" name="Text Box 8"/>
          <p:cNvSpPr txBox="1">
            <a:spLocks noChangeArrowheads="1"/>
          </p:cNvSpPr>
          <p:nvPr/>
        </p:nvSpPr>
        <p:spPr>
          <a:xfrm>
            <a:off x="6010275" y="3733800"/>
            <a:ext cx="250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b="1" lang="en-US">
                <a:solidFill>
                  <a:srgbClr val="FF0000"/>
                </a:solidFill>
              </a:rPr>
              <a:t>CFDSHIP-IOWA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55E538F5-BAC1-432D-8454-9336F22E9870}" type="slidenum">
              <a:rPr lang="en-US"/>
              <a:pPr/>
              <a:t>7</a:t>
            </a:fld>
            <a:endParaRPr lang="en-US"/>
          </a:p>
        </p:txBody>
      </p:sp>
      <p:sp>
        <p:nvSpPr>
          <p:cNvPr id="261122" name="Rectangle 2"/>
          <p:cNvSpPr>
            <a:spLocks noChangeArrowheads="1"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 numCol="1"/>
          <a:lstStyle/>
          <a:p>
            <a:r>
              <a:rPr lang="en-US" sz="3600"/>
              <a:t>Choice of grid, cont’d</a:t>
            </a:r>
          </a:p>
        </p:txBody>
      </p:sp>
      <p:sp>
        <p:nvSpPr>
          <p:cNvPr id="261123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228600" y="685800"/>
            <a:ext cx="7543800" cy="533400"/>
          </a:xfrm>
        </p:spPr>
        <p:txBody>
          <a:bodyPr numCol="1"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800"/>
              <a:t>Chimera grid (examples):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800"/>
              <a:t> 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2400"/>
          </a:p>
        </p:txBody>
      </p:sp>
      <p:pic>
        <p:nvPicPr>
          <p:cNvPr id="261129" name="Picture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0" l="17775" r="11024" t="10774"/>
          <a:stretch>
            <a:fillRect/>
          </a:stretch>
        </p:blipFill>
        <p:spPr>
          <a:xfrm>
            <a:off x="0" y="1524000"/>
            <a:ext cx="4876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shaft-detail" id="261130" name="Picture 10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143000"/>
            <a:ext cx="41910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7029F7DE-6C71-4846-988F-AD16A5D2F6ED}" type="slidenum">
              <a:rPr lang="en-US"/>
              <a:pPr/>
              <a:t>8</a:t>
            </a:fld>
            <a:endParaRPr lang="en-US"/>
          </a:p>
        </p:txBody>
      </p:sp>
      <p:sp>
        <p:nvSpPr>
          <p:cNvPr id="240642" name="Rectangle 2"/>
          <p:cNvSpPr>
            <a:spLocks noChangeArrowheads="1"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 numCol="1"/>
          <a:lstStyle/>
          <a:p>
            <a:r>
              <a:rPr lang="en-US"/>
              <a:t>Choice of grid, cont’d</a:t>
            </a:r>
          </a:p>
        </p:txBody>
      </p:sp>
      <p:sp>
        <p:nvSpPr>
          <p:cNvPr id="240643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609600" y="914400"/>
            <a:ext cx="8153400" cy="2590800"/>
          </a:xfrm>
        </p:spPr>
        <p:txBody>
          <a:bodyPr numCol="1"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/>
              <a:t>Complex geometries (</a:t>
            </a:r>
            <a:r>
              <a:rPr lang="en-US" sz="2000">
                <a:solidFill>
                  <a:srgbClr val="FF0000"/>
                </a:solidFill>
              </a:rPr>
              <a:t>Boundary-Fitted Non-Orthogonal Grids</a:t>
            </a:r>
            <a:r>
              <a:rPr lang="en-US" sz="2000"/>
              <a:t>)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1. Types: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(1). Structured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(2). Block-structured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(3). Unstructured 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2. </a:t>
            </a:r>
            <a:r>
              <a:rPr lang="en-US" sz="2000">
                <a:solidFill>
                  <a:srgbClr val="FF0000"/>
                </a:solidFill>
              </a:rPr>
              <a:t>Advantages</a:t>
            </a:r>
            <a:r>
              <a:rPr lang="en-US" sz="2000"/>
              <a:t>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(1). Can be adapted to any geometry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(2). Boundary conditions are easy to apply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(3). Grid spacing can be made smaller in regions of strong variable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      variation.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3. </a:t>
            </a:r>
            <a:r>
              <a:rPr lang="en-US" sz="2000">
                <a:solidFill>
                  <a:srgbClr val="FF0000"/>
                </a:solidFill>
              </a:rPr>
              <a:t>Disadvantages</a:t>
            </a:r>
            <a:r>
              <a:rPr lang="en-US" sz="2000"/>
              <a:t>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(1). The transformed equations contain more terms thereby increasing both the difficulty of programming and the cost of solving the equations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(2). The grid non-orthogonality may cause unphysical solutions.</a:t>
            </a:r>
            <a:endParaRPr lang="en-US" sz="28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9291BE04-03CB-4631-AE20-10CECF206B41}" type="slidenum">
              <a:rPr lang="en-US"/>
              <a:pPr/>
              <a:t>9</a:t>
            </a:fld>
            <a:endParaRPr lang="en-US"/>
          </a:p>
        </p:txBody>
      </p:sp>
      <p:sp>
        <p:nvSpPr>
          <p:cNvPr id="239618" name="Rectangle 2"/>
          <p:cNvSpPr>
            <a:spLocks noChangeArrowheads="1"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 numCol="1"/>
          <a:lstStyle/>
          <a:p>
            <a:r>
              <a:rPr lang="en-US"/>
              <a:t>Choice of grid, cont’d</a:t>
            </a:r>
          </a:p>
        </p:txBody>
      </p:sp>
      <p:sp>
        <p:nvSpPr>
          <p:cNvPr id="239619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609600" y="914400"/>
            <a:ext cx="8153400" cy="609600"/>
          </a:xfrm>
        </p:spPr>
        <p:txBody>
          <a:bodyPr numCol="1"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/>
              <a:t>Complex geometries (</a:t>
            </a:r>
            <a:r>
              <a:rPr lang="en-US" sz="2000">
                <a:solidFill>
                  <a:srgbClr val="FF0000"/>
                </a:solidFill>
              </a:rPr>
              <a:t>Boundary-Fitted Non-Orthogonal Grids</a:t>
            </a:r>
            <a:r>
              <a:rPr lang="en-US" sz="2000"/>
              <a:t>)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</a:t>
            </a:r>
            <a:endParaRPr lang="en-US" sz="2800"/>
          </a:p>
        </p:txBody>
      </p:sp>
      <p:pic>
        <p:nvPicPr>
          <p:cNvPr id="239620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543050"/>
            <a:ext cx="49530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21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3992563"/>
            <a:ext cx="579120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23" name="Picture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/>
          <a:stretch>
            <a:fillRect/>
          </a:stretch>
        </p:blipFill>
        <p:spPr>
          <a:xfrm rot="21480000">
            <a:off x="25400" y="1439863"/>
            <a:ext cx="4241800" cy="20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2DUSM" id="239624" name="Picture 8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863975"/>
            <a:ext cx="297180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5" name="Text Box 9"/>
          <p:cNvSpPr txBox="1">
            <a:spLocks noChangeArrowheads="1"/>
          </p:cNvSpPr>
          <p:nvPr/>
        </p:nvSpPr>
        <p:spPr>
          <a:xfrm>
            <a:off x="2101850" y="1600200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b="1" lang="en-US">
                <a:solidFill>
                  <a:srgbClr val="FF0000"/>
                </a:solidFill>
              </a:rPr>
              <a:t>structured</a:t>
            </a: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>
          <a:xfrm>
            <a:off x="6096000" y="1344613"/>
            <a:ext cx="2832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b="1" lang="en-US" sz="2000">
                <a:solidFill>
                  <a:srgbClr val="FF0000"/>
                </a:solidFill>
              </a:rPr>
              <a:t>Block-structured</a:t>
            </a:r>
          </a:p>
          <a:p>
            <a:r>
              <a:rPr b="1" lang="en-US" sz="2000">
                <a:solidFill>
                  <a:srgbClr val="FF0000"/>
                </a:solidFill>
              </a:rPr>
              <a:t>With matching interface</a:t>
            </a: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>
          <a:xfrm>
            <a:off x="76200" y="4953000"/>
            <a:ext cx="3184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b="1" lang="en-US" sz="2000">
                <a:solidFill>
                  <a:srgbClr val="FF0000"/>
                </a:solidFill>
              </a:rPr>
              <a:t>Block-structured</a:t>
            </a:r>
          </a:p>
          <a:p>
            <a:r>
              <a:rPr b="1" lang="en-US" sz="2000">
                <a:solidFill>
                  <a:srgbClr val="FF0000"/>
                </a:solidFill>
              </a:rPr>
              <a:t>Without matching interface</a:t>
            </a:r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>
          <a:xfrm>
            <a:off x="7086600" y="3886200"/>
            <a:ext cx="194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numCol="1" wrap="none">
            <a:spAutoFit/>
          </a:bodyPr>
          <a:lstStyle/>
          <a:p>
            <a:r>
              <a:rPr b="1" lang="en-US">
                <a:solidFill>
                  <a:srgbClr val="FF0000"/>
                </a:solidFill>
              </a:rPr>
              <a:t>Unstructured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miter lim="800000"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non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0" baseline="0" cap="none" i="0" kumimoji="0" lang="en-US" normalizeH="0" smtClean="0" strike="noStrike" sz="2400" u="none">
            <a:ln>
              <a:noFill/>
            </a:ln>
            <a:solidFill>
              <a:schemeClr val="tx1"/>
            </a:solidFill>
            <a:effectLst/>
            <a:latin charset="0" pitchFamily="18" typeface="Times New Roman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miter lim="800000"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non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0" baseline="0" cap="none" i="0" kumimoji="0" lang="en-US" normalizeH="0" smtClean="0" strike="noStrike" sz="2400" u="none">
            <a:ln>
              <a:noFill/>
            </a:ln>
            <a:solidFill>
              <a:schemeClr val="tx1"/>
            </a:solidFill>
            <a:effectLst/>
            <a:latin charset="0" pitchFamily="18" typeface="Times New Roman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Designs\Sumi Painting.pot</Template>
  <Company>IIHR, Univ. of Iowa</Company>
  <Words>2534</Words>
  <Paragraphs>313</Paragraphs>
  <Slides>35</Slides>
  <Notes>0</Notes>
  <TotalTime>38357</TotalTime>
  <HiddenSlides>0</HiddenSlides>
  <MMClips>1</MMClips>
  <ScaleCrop>false</ScaleCrop>
  <HeadingPairs>
    <vt:vector baseType="variant" size="8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41">
      <vt:lpstr>Symbol</vt:lpstr>
      <vt:lpstr>Tahoma</vt:lpstr>
      <vt:lpstr>Times New Roman</vt:lpstr>
      <vt:lpstr>Wingdings</vt:lpstr>
      <vt:lpstr>Sumi Painting</vt:lpstr>
      <vt:lpstr>Equation</vt:lpstr>
      <vt:lpstr>Grid Generation and Post-Processing for Computational Fluid Dynamics (CFD)</vt:lpstr>
      <vt:lpstr>Outline</vt:lpstr>
      <vt:lpstr>Introduction</vt:lpstr>
      <vt:lpstr>Choice of grid</vt:lpstr>
      <vt:lpstr>Choice of grid, cont’d</vt:lpstr>
      <vt:lpstr>Choice of grid, cont’d</vt:lpstr>
      <vt:lpstr>Choice of grid, cont’d</vt:lpstr>
      <vt:lpstr>Choice of grid, cont’d</vt:lpstr>
      <vt:lpstr>Choice of grid, cont’d</vt:lpstr>
      <vt:lpstr>Grid generation</vt:lpstr>
      <vt:lpstr>Grid generation (examples)</vt:lpstr>
      <vt:lpstr>Grid generation (commercial software, gridgen)</vt:lpstr>
      <vt:lpstr>Grid generation (Gridgen, 2D pipe)</vt:lpstr>
      <vt:lpstr>Grid generation (Gridgen, 2D pipe, cont’d)</vt:lpstr>
      <vt:lpstr>Grid generation (3D NACA12 foil)</vt:lpstr>
      <vt:lpstr>Grid generation (3D NACA12 airfoil, cont’d)</vt:lpstr>
      <vt:lpstr>Grid generation (3D NACA12 airfoil, cont’d)</vt:lpstr>
      <vt:lpstr>Grid generation (3D NACA12 airfoil, cont’d)</vt:lpstr>
      <vt:lpstr>Systematic grid generation for CFD UA</vt:lpstr>
      <vt:lpstr>Post-Processing</vt:lpstr>
      <vt:lpstr>Post-Processing (visualization, XY plots)</vt:lpstr>
      <vt:lpstr>Post-Processing (visualization, Tecplot)</vt:lpstr>
      <vt:lpstr>Post-Processing (NACA12, 2D contour plots, vorticity)</vt:lpstr>
      <vt:lpstr>Post-Processing (NACA12, 2D contour plot)</vt:lpstr>
      <vt:lpstr>Post-Processing (NACA12, 2D contour plots)</vt:lpstr>
      <vt:lpstr>Post-Processing (NACA12, 2D contour plots)</vt:lpstr>
      <vt:lpstr>Post-Processing (2D velocity vectors)</vt:lpstr>
      <vt:lpstr>Post-Processing (3D Iso-surface plots, cont’d)</vt:lpstr>
      <vt:lpstr>Post-Processing (3D Iso-surface plots)</vt:lpstr>
      <vt:lpstr>Post-Processing (streamlines)</vt:lpstr>
      <vt:lpstr>Post-Processing (Animations)</vt:lpstr>
      <vt:lpstr>Other Post-Processing techniques</vt:lpstr>
      <vt:lpstr>Other Post-Processing techniques (cont’d)</vt:lpstr>
      <vt:lpstr>Other Post-Processing techniques (cont’d)</vt:lpstr>
      <vt:lpstr>References and books</vt:lpstr>
    </vt:vector>
  </TitlesOfParts>
  <LinksUpToDate>false</LinksUpToDate>
  <SharedDoc>false</SharedDoc>
  <HyperlinksChanged>false</HyperlinksChanged>
  <Application>Microsoft Office PowerPoint</Application>
  <AppVersion>15.0000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1999-10-13T02:18:42Z</dcterms:created>
  <dc:creator>Dr. Eric G. Paterson</dc:creator>
  <cp:lastModifiedBy>Mousaviraad, Sayyed Maysam</cp:lastModifiedBy>
  <cp:lastPrinted>2015-11-04T00:48:27Z</cp:lastPrinted>
  <dcterms:modified xsi:type="dcterms:W3CDTF">2015-11-04T00:48:36Z</dcterms:modified>
  <cp:revision>1396</cp:revision>
  <dc:title>Computational Fluid Dynamics:  An Introduction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TemplateType" pid="2">
    <vt:i4>1</vt:i4>
  </property>
  <property fmtid="{D5CDD505-2E9C-101B-9397-08002B2CF9AE}" name="GraphicType" pid="3">
    <vt:i4>1</vt:i4>
  </property>
  <property fmtid="{D5CDD505-2E9C-101B-9397-08002B2CF9AE}" name="Compression" pid="4">
    <vt:i4>100</vt:i4>
  </property>
  <property fmtid="{D5CDD505-2E9C-101B-9397-08002B2CF9AE}" name="ScreenSize" pid="5">
    <vt:i4>4</vt:i4>
  </property>
  <property fmtid="{D5CDD505-2E9C-101B-9397-08002B2CF9AE}" name="ScreenUsage" pid="6">
    <vt:i4>2</vt:i4>
  </property>
  <property fmtid="{D5CDD505-2E9C-101B-9397-08002B2CF9AE}" name="MailAddress" pid="7">
    <vt:lpwstr>eric-paterson@uiowa.edu</vt:lpwstr>
  </property>
  <property fmtid="{D5CDD505-2E9C-101B-9397-08002B2CF9AE}" name="HomePage" pid="8">
    <vt:lpwstr>http://www.icaen.uiowa.edu/~fluids/</vt:lpwstr>
  </property>
  <property fmtid="{D5CDD505-2E9C-101B-9397-08002B2CF9AE}" name="Other" pid="9">
    <vt:lpwstr/>
  </property>
  <property fmtid="{D5CDD505-2E9C-101B-9397-08002B2CF9AE}" name="DownloadOriginal" pid="10">
    <vt:bool>false</vt:bool>
  </property>
  <property fmtid="{D5CDD505-2E9C-101B-9397-08002B2CF9AE}" name="DownloadIEButton" pid="11">
    <vt:bool>false</vt:bool>
  </property>
  <property fmtid="{D5CDD505-2E9C-101B-9397-08002B2CF9AE}" name="UseBrowserColor" pid="12">
    <vt:bool>true</vt:bool>
  </property>
  <property fmtid="{D5CDD505-2E9C-101B-9397-08002B2CF9AE}" name="BackColor" pid="13">
    <vt:i4>15132390</vt:i4>
  </property>
  <property fmtid="{D5CDD505-2E9C-101B-9397-08002B2CF9AE}" name="TextColor" pid="14">
    <vt:i4>0</vt:i4>
  </property>
  <property fmtid="{D5CDD505-2E9C-101B-9397-08002B2CF9AE}" name="LinkColor" pid="15">
    <vt:i4>16711782</vt:i4>
  </property>
  <property fmtid="{D5CDD505-2E9C-101B-9397-08002B2CF9AE}" name="VisitedColor" pid="16">
    <vt:i4>10040268</vt:i4>
  </property>
  <property fmtid="{D5CDD505-2E9C-101B-9397-08002B2CF9AE}" name="TransparentButton" pid="17">
    <vt:i4>0</vt:i4>
  </property>
  <property fmtid="{D5CDD505-2E9C-101B-9397-08002B2CF9AE}" name="ButtonType" pid="18">
    <vt:i4>1</vt:i4>
  </property>
  <property fmtid="{D5CDD505-2E9C-101B-9397-08002B2CF9AE}" name="ShowNotes" pid="19">
    <vt:bool>false</vt:bool>
  </property>
  <property fmtid="{D5CDD505-2E9C-101B-9397-08002B2CF9AE}" name="NavBtnPos" pid="20">
    <vt:i4>1</vt:i4>
  </property>
  <property fmtid="{D5CDD505-2E9C-101B-9397-08002B2CF9AE}" name="OutputDir" pid="21">
    <vt:lpwstr>D:\My Documents\ugfluids\documents</vt:lpwstr>
  </property>
</Properties>
</file>